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19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126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8"/>
  </p:notesMasterIdLst>
  <p:handoutMasterIdLst>
    <p:handoutMasterId r:id="rId129"/>
  </p:handoutMasterIdLst>
  <p:sldIdLst>
    <p:sldId id="607" r:id="rId2"/>
    <p:sldId id="813" r:id="rId3"/>
    <p:sldId id="979" r:id="rId4"/>
    <p:sldId id="996" r:id="rId5"/>
    <p:sldId id="987" r:id="rId6"/>
    <p:sldId id="978" r:id="rId7"/>
    <p:sldId id="977" r:id="rId8"/>
    <p:sldId id="976" r:id="rId9"/>
    <p:sldId id="974" r:id="rId10"/>
    <p:sldId id="975" r:id="rId11"/>
    <p:sldId id="973" r:id="rId12"/>
    <p:sldId id="962" r:id="rId13"/>
    <p:sldId id="963" r:id="rId14"/>
    <p:sldId id="937" r:id="rId15"/>
    <p:sldId id="814" r:id="rId16"/>
    <p:sldId id="815" r:id="rId17"/>
    <p:sldId id="816" r:id="rId18"/>
    <p:sldId id="940" r:id="rId19"/>
    <p:sldId id="818" r:id="rId20"/>
    <p:sldId id="964" r:id="rId21"/>
    <p:sldId id="965" r:id="rId22"/>
    <p:sldId id="967" r:id="rId23"/>
    <p:sldId id="968" r:id="rId24"/>
    <p:sldId id="793" r:id="rId25"/>
    <p:sldId id="794" r:id="rId26"/>
    <p:sldId id="795" r:id="rId27"/>
    <p:sldId id="796" r:id="rId28"/>
    <p:sldId id="800" r:id="rId29"/>
    <p:sldId id="797" r:id="rId30"/>
    <p:sldId id="739" r:id="rId31"/>
    <p:sldId id="955" r:id="rId32"/>
    <p:sldId id="740" r:id="rId33"/>
    <p:sldId id="941" r:id="rId34"/>
    <p:sldId id="942" r:id="rId35"/>
    <p:sldId id="741" r:id="rId36"/>
    <p:sldId id="746" r:id="rId37"/>
    <p:sldId id="747" r:id="rId38"/>
    <p:sldId id="723" r:id="rId39"/>
    <p:sldId id="712" r:id="rId40"/>
    <p:sldId id="713" r:id="rId41"/>
    <p:sldId id="733" r:id="rId42"/>
    <p:sldId id="891" r:id="rId43"/>
    <p:sldId id="892" r:id="rId44"/>
    <p:sldId id="893" r:id="rId45"/>
    <p:sldId id="894" r:id="rId46"/>
    <p:sldId id="956" r:id="rId47"/>
    <p:sldId id="999" r:id="rId48"/>
    <p:sldId id="1000" r:id="rId49"/>
    <p:sldId id="895" r:id="rId50"/>
    <p:sldId id="896" r:id="rId51"/>
    <p:sldId id="897" r:id="rId52"/>
    <p:sldId id="898" r:id="rId53"/>
    <p:sldId id="899" r:id="rId54"/>
    <p:sldId id="900" r:id="rId55"/>
    <p:sldId id="901" r:id="rId56"/>
    <p:sldId id="902" r:id="rId57"/>
    <p:sldId id="903" r:id="rId58"/>
    <p:sldId id="904" r:id="rId59"/>
    <p:sldId id="905" r:id="rId60"/>
    <p:sldId id="906" r:id="rId61"/>
    <p:sldId id="907" r:id="rId62"/>
    <p:sldId id="908" r:id="rId63"/>
    <p:sldId id="909" r:id="rId64"/>
    <p:sldId id="910" r:id="rId65"/>
    <p:sldId id="911" r:id="rId66"/>
    <p:sldId id="912" r:id="rId67"/>
    <p:sldId id="913" r:id="rId68"/>
    <p:sldId id="914" r:id="rId69"/>
    <p:sldId id="915" r:id="rId70"/>
    <p:sldId id="916" r:id="rId71"/>
    <p:sldId id="917" r:id="rId72"/>
    <p:sldId id="918" r:id="rId73"/>
    <p:sldId id="919" r:id="rId74"/>
    <p:sldId id="920" r:id="rId75"/>
    <p:sldId id="998" r:id="rId76"/>
    <p:sldId id="801" r:id="rId77"/>
    <p:sldId id="714" r:id="rId78"/>
    <p:sldId id="715" r:id="rId79"/>
    <p:sldId id="716" r:id="rId80"/>
    <p:sldId id="969" r:id="rId81"/>
    <p:sldId id="717" r:id="rId82"/>
    <p:sldId id="743" r:id="rId83"/>
    <p:sldId id="745" r:id="rId84"/>
    <p:sldId id="970" r:id="rId85"/>
    <p:sldId id="742" r:id="rId86"/>
    <p:sldId id="748" r:id="rId87"/>
    <p:sldId id="749" r:id="rId88"/>
    <p:sldId id="750" r:id="rId89"/>
    <p:sldId id="943" r:id="rId90"/>
    <p:sldId id="960" r:id="rId91"/>
    <p:sldId id="961" r:id="rId92"/>
    <p:sldId id="971" r:id="rId93"/>
    <p:sldId id="972" r:id="rId94"/>
    <p:sldId id="966" r:id="rId95"/>
    <p:sldId id="936" r:id="rId96"/>
    <p:sldId id="929" r:id="rId97"/>
    <p:sldId id="945" r:id="rId98"/>
    <p:sldId id="928" r:id="rId99"/>
    <p:sldId id="799" r:id="rId100"/>
    <p:sldId id="802" r:id="rId101"/>
    <p:sldId id="946" r:id="rId102"/>
    <p:sldId id="957" r:id="rId103"/>
    <p:sldId id="787" r:id="rId104"/>
    <p:sldId id="997" r:id="rId105"/>
    <p:sldId id="791" r:id="rId106"/>
    <p:sldId id="788" r:id="rId107"/>
    <p:sldId id="790" r:id="rId108"/>
    <p:sldId id="854" r:id="rId109"/>
    <p:sldId id="789" r:id="rId110"/>
    <p:sldId id="798" r:id="rId111"/>
    <p:sldId id="812" r:id="rId112"/>
    <p:sldId id="947" r:id="rId113"/>
    <p:sldId id="948" r:id="rId114"/>
    <p:sldId id="949" r:id="rId115"/>
    <p:sldId id="1001" r:id="rId116"/>
    <p:sldId id="1002" r:id="rId117"/>
    <p:sldId id="1003" r:id="rId118"/>
    <p:sldId id="792" r:id="rId119"/>
    <p:sldId id="950" r:id="rId120"/>
    <p:sldId id="958" r:id="rId121"/>
    <p:sldId id="951" r:id="rId122"/>
    <p:sldId id="952" r:id="rId123"/>
    <p:sldId id="953" r:id="rId124"/>
    <p:sldId id="954" r:id="rId125"/>
    <p:sldId id="820" r:id="rId126"/>
    <p:sldId id="986" r:id="rId127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FFFF"/>
    <a:srgbClr val="800080"/>
    <a:srgbClr val="FFCC99"/>
    <a:srgbClr val="0099CC"/>
    <a:srgbClr val="99FF66"/>
    <a:srgbClr val="CC66FF"/>
    <a:srgbClr val="996633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490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78" y="-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-1452" y="-96"/>
      </p:cViewPr>
      <p:guideLst>
        <p:guide orient="horz" pos="2920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79.xml"/><Relationship Id="rId13" Type="http://schemas.openxmlformats.org/officeDocument/2006/relationships/slide" Target="slides/slide85.xml"/><Relationship Id="rId3" Type="http://schemas.openxmlformats.org/officeDocument/2006/relationships/slide" Target="slides/slide44.xml"/><Relationship Id="rId7" Type="http://schemas.openxmlformats.org/officeDocument/2006/relationships/slide" Target="slides/slide78.xml"/><Relationship Id="rId12" Type="http://schemas.openxmlformats.org/officeDocument/2006/relationships/slide" Target="slides/slide83.xml"/><Relationship Id="rId2" Type="http://schemas.openxmlformats.org/officeDocument/2006/relationships/slide" Target="slides/slide43.xml"/><Relationship Id="rId16" Type="http://schemas.openxmlformats.org/officeDocument/2006/relationships/slide" Target="slides/slide99.xml"/><Relationship Id="rId1" Type="http://schemas.openxmlformats.org/officeDocument/2006/relationships/slide" Target="slides/slide1.xml"/><Relationship Id="rId6" Type="http://schemas.openxmlformats.org/officeDocument/2006/relationships/slide" Target="slides/slide77.xml"/><Relationship Id="rId11" Type="http://schemas.openxmlformats.org/officeDocument/2006/relationships/slide" Target="slides/slide82.xml"/><Relationship Id="rId5" Type="http://schemas.openxmlformats.org/officeDocument/2006/relationships/slide" Target="slides/slide57.xml"/><Relationship Id="rId15" Type="http://schemas.openxmlformats.org/officeDocument/2006/relationships/slide" Target="slides/slide94.xml"/><Relationship Id="rId10" Type="http://schemas.openxmlformats.org/officeDocument/2006/relationships/slide" Target="slides/slide81.xml"/><Relationship Id="rId4" Type="http://schemas.openxmlformats.org/officeDocument/2006/relationships/slide" Target="slides/slide45.xml"/><Relationship Id="rId9" Type="http://schemas.openxmlformats.org/officeDocument/2006/relationships/slide" Target="slides/slide80.xml"/><Relationship Id="rId14" Type="http://schemas.openxmlformats.org/officeDocument/2006/relationships/slide" Target="slides/slide8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4397CEC-0E17-43FA-99F4-D33CE7023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30800" cy="41719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EDF2386-5AAA-487A-B39A-D09C3E993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4" descr="midms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350" y="3598863"/>
            <a:ext cx="16192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1828800" y="3771900"/>
            <a:ext cx="7304088" cy="133350"/>
            <a:chOff x="0" y="900"/>
            <a:chExt cx="5753" cy="96"/>
          </a:xfrm>
        </p:grpSpPr>
        <p:sp>
          <p:nvSpPr>
            <p:cNvPr id="6" name="Rectangle 36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DFCA">
                    <a:gamma/>
                    <a:shade val="49804"/>
                    <a:invGamma/>
                  </a:srgbClr>
                </a:gs>
                <a:gs pos="50000">
                  <a:srgbClr val="00DFCA"/>
                </a:gs>
                <a:gs pos="100000">
                  <a:srgbClr val="00DFCA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618FFD">
                    <a:gamma/>
                    <a:shade val="69804"/>
                    <a:invGamma/>
                  </a:srgbClr>
                </a:gs>
                <a:gs pos="50000">
                  <a:srgbClr val="618FFD"/>
                </a:gs>
                <a:gs pos="100000">
                  <a:srgbClr val="618FFD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310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066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2895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3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3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898DE45-4EA9-464B-B468-6A4BCF79E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D549C-2B25-438C-AFFA-06065F890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187FA-AA2D-4B57-AB98-F7B9FDD9D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2EC72-DC26-42C9-BB23-083540908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650DB-2A9A-4C61-8B38-F90070CC3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8DE38-60C7-4E30-917D-E31C540E0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18B5F-F0FB-4816-8EB8-B3145F6A5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81201-874F-4A28-8CFC-75F182063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041D1-E00D-4788-B5B2-F59F8C9B5F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B27BF-E992-408B-88A9-F5A79DE67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2FF0E-A121-4787-82A3-86B76F1C2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824C9-564B-4AFD-AFDE-319519095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70B87-D6AA-4F4A-9749-9E311D621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50000">
              <a:srgbClr val="006666"/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37B7BF97-24C1-48F3-AAA1-6C5B41AB2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2" descr="midms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33350" y="1370013"/>
            <a:ext cx="16192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23"/>
          <p:cNvGrpSpPr>
            <a:grpSpLocks/>
          </p:cNvGrpSpPr>
          <p:nvPr/>
        </p:nvGrpSpPr>
        <p:grpSpPr bwMode="auto">
          <a:xfrm>
            <a:off x="1828800" y="1543050"/>
            <a:ext cx="7304088" cy="133350"/>
            <a:chOff x="0" y="900"/>
            <a:chExt cx="5753" cy="96"/>
          </a:xfrm>
        </p:grpSpPr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DFCA">
                    <a:gamma/>
                    <a:shade val="49804"/>
                    <a:invGamma/>
                  </a:srgbClr>
                </a:gs>
                <a:gs pos="50000">
                  <a:srgbClr val="00DFCA"/>
                </a:gs>
                <a:gs pos="100000">
                  <a:srgbClr val="00DFCA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618FFD">
                    <a:gamma/>
                    <a:shade val="69804"/>
                    <a:invGamma/>
                  </a:srgbClr>
                </a:gs>
                <a:gs pos="50000">
                  <a:srgbClr val="618FFD"/>
                </a:gs>
                <a:gs pos="100000">
                  <a:srgbClr val="618FFD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crypto/votin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60488"/>
            <a:ext cx="9144000" cy="1839912"/>
          </a:xfrm>
        </p:spPr>
        <p:txBody>
          <a:bodyPr/>
          <a:lstStyle/>
          <a:p>
            <a:pPr>
              <a:defRPr/>
            </a:pPr>
            <a:r>
              <a:rPr lang="en-US" sz="6000">
                <a:effectLst>
                  <a:outerShdw blurRad="38100" dist="38100" dir="2700000" algn="tl">
                    <a:srgbClr val="000000"/>
                  </a:outerShdw>
                </a:effectLst>
              </a:rPr>
              <a:t>How Elections Should</a:t>
            </a:r>
            <a:br>
              <a:rPr lang="en-US" sz="6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6000" i="1">
                <a:effectLst>
                  <a:outerShdw blurRad="38100" dist="38100" dir="2700000" algn="tl">
                    <a:srgbClr val="000000"/>
                  </a:outerShdw>
                </a:effectLst>
              </a:rPr>
              <a:t>Really</a:t>
            </a:r>
            <a:r>
              <a:rPr lang="en-US" sz="6000">
                <a:effectLst>
                  <a:outerShdw blurRad="38100" dist="38100" dir="2700000" algn="tl">
                    <a:srgbClr val="000000"/>
                  </a:outerShdw>
                </a:effectLst>
              </a:rPr>
              <a:t> Be Run </a:t>
            </a:r>
            <a:r>
              <a:rPr lang="en-US" sz="6000" i="1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000" i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000" i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2489200" y="4616450"/>
            <a:ext cx="4159250" cy="17399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solidFill>
                  <a:schemeClr val="accent2"/>
                </a:solidFill>
                <a:latin typeface="Times New Roman" pitchFamily="18" charset="0"/>
              </a:rPr>
              <a:t>Josh Benaloh</a:t>
            </a:r>
          </a:p>
          <a:p>
            <a:pPr algn="ctr" eaLnBrk="0" hangingPunct="0"/>
            <a:r>
              <a:rPr lang="en-US">
                <a:solidFill>
                  <a:schemeClr val="tx2"/>
                </a:solidFill>
                <a:latin typeface="Times New Roman" pitchFamily="18" charset="0"/>
              </a:rPr>
              <a:t>Senior Cryptographer</a:t>
            </a:r>
          </a:p>
          <a:p>
            <a:pPr algn="ctr" eaLnBrk="0" hangingPunct="0"/>
            <a:r>
              <a:rPr lang="en-US">
                <a:solidFill>
                  <a:srgbClr val="00FF00"/>
                </a:solidFill>
                <a:latin typeface="Times New Roman" pitchFamily="18" charset="0"/>
              </a:rPr>
              <a:t>Microsoft Research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Current Voting Landscape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Hand-Counted Paper</a:t>
            </a:r>
          </a:p>
          <a:p>
            <a:r>
              <a:rPr lang="en-US" smtClean="0"/>
              <a:t>Punch Cards</a:t>
            </a:r>
          </a:p>
          <a:p>
            <a:r>
              <a:rPr lang="en-US" smtClean="0"/>
              <a:t>Lever Machines</a:t>
            </a:r>
          </a:p>
          <a:p>
            <a:r>
              <a:rPr lang="en-US" smtClean="0">
                <a:solidFill>
                  <a:schemeClr val="accent2"/>
                </a:solidFill>
              </a:rPr>
              <a:t>Optical Scan Ballots</a:t>
            </a:r>
          </a:p>
        </p:txBody>
      </p:sp>
      <p:pic>
        <p:nvPicPr>
          <p:cNvPr id="26627" name="Picture 5" descr="ballo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06925" y="2816225"/>
            <a:ext cx="4460875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Unconditional Verifiability</a:t>
            </a:r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9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Each illegitimate output ballot will be detected with probability </a:t>
            </a:r>
            <a:r>
              <a:rPr lang="en-US" i="1" smtClean="0"/>
              <a:t>at least</a:t>
            </a:r>
            <a:r>
              <a:rPr lang="en-US" smtClean="0"/>
              <a:t> 0.5.</a:t>
            </a:r>
          </a:p>
          <a:p>
            <a:pPr>
              <a:lnSpc>
                <a:spcPct val="90000"/>
              </a:lnSpc>
            </a:pPr>
            <a:r>
              <a:rPr lang="en-US" smtClean="0"/>
              <a:t>This detection is not dependent on </a:t>
            </a:r>
            <a:r>
              <a:rPr lang="en-US" i="1" smtClean="0"/>
              <a:t>any</a:t>
            </a:r>
            <a:r>
              <a:rPr lang="en-US" smtClean="0"/>
              <a:t> mathematical/complexity assumptions – only on unpredictability of the challenge.</a:t>
            </a:r>
          </a:p>
          <a:p>
            <a:pPr>
              <a:lnSpc>
                <a:spcPct val="90000"/>
              </a:lnSpc>
            </a:pPr>
            <a:r>
              <a:rPr lang="en-US" smtClean="0"/>
              <a:t>Other methods can demonstrate that </a:t>
            </a:r>
            <a:r>
              <a:rPr lang="en-US" i="1" smtClean="0"/>
              <a:t>all</a:t>
            </a:r>
            <a:r>
              <a:rPr lang="en-US" smtClean="0"/>
              <a:t> ballots are correct unless </a:t>
            </a:r>
            <a:r>
              <a:rPr lang="en-US" i="1" smtClean="0"/>
              <a:t>all</a:t>
            </a:r>
            <a:r>
              <a:rPr lang="en-US" smtClean="0"/>
              <a:t> random challenges are predicted (enables use of cryptographic hash).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0803" grpId="0" build="p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Mix-Net Properties</a:t>
            </a:r>
          </a:p>
        </p:txBody>
      </p:sp>
      <p:sp>
        <p:nvSpPr>
          <p:cNvPr id="125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integrity of a mix-net is </a:t>
            </a:r>
            <a:r>
              <a:rPr lang="en-US" i="1" smtClean="0"/>
              <a:t>not</a:t>
            </a:r>
            <a:r>
              <a:rPr lang="en-US" smtClean="0"/>
              <a:t> dependent on any unproven assumptions – only the inability of a mix to predict the challenges it receives (except </a:t>
            </a:r>
            <a:r>
              <a:rPr lang="en-US" i="1" smtClean="0"/>
              <a:t>possibly</a:t>
            </a:r>
            <a:r>
              <a:rPr lang="en-US" smtClean="0"/>
              <a:t> the hash).</a:t>
            </a:r>
          </a:p>
          <a:p>
            <a:r>
              <a:rPr lang="en-US" smtClean="0"/>
              <a:t>Privacy in a mix-net </a:t>
            </a:r>
            <a:r>
              <a:rPr lang="en-US" i="1" smtClean="0"/>
              <a:t>is</a:t>
            </a:r>
            <a:r>
              <a:rPr lang="en-US" smtClean="0"/>
              <a:t> dependent upon the mixes and is no better than that provided by the encryption – a cryptographic break-through could compromise privacy.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7475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8800" smtClean="0">
                <a:solidFill>
                  <a:schemeClr val="tx2"/>
                </a:solidFill>
              </a:rPr>
              <a:t>So What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8800" smtClean="0">
                <a:solidFill>
                  <a:schemeClr val="tx2"/>
                </a:solidFill>
              </a:rPr>
              <a:t>About Ballot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8800" smtClean="0">
                <a:solidFill>
                  <a:schemeClr val="tx2"/>
                </a:solidFill>
              </a:rPr>
              <a:t>Encryption?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Encryption Phase</a:t>
            </a:r>
          </a:p>
        </p:txBody>
      </p:sp>
      <p:sp>
        <p:nvSpPr>
          <p:cNvPr id="108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How can voters turn their intentions into encrypted ballots?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Any device that can perform this task could have vulnerabilities, intentional back doors, be subject to viruses,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3395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Prêt à Voter Ballot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30400" y="1981200"/>
          <a:ext cx="5219700" cy="416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986018"/>
                <a:gridCol w="2233682"/>
              </a:tblGrid>
              <a:tr h="694267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Joe Smith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267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John Citizen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828800">
                    <a:lnL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267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Jane Doe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267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Fred Rubble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267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Mary Hill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2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</a:pPr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17320508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Auditing</a:t>
            </a:r>
          </a:p>
        </p:txBody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Visual cryptography can be used to allow auditing to be accomplished by visual inspection of transparent receipts.</a:t>
            </a:r>
          </a:p>
          <a:p>
            <a:r>
              <a:rPr lang="en-US" sz="2800" smtClean="0"/>
              <a:t>Encrypted codebooks can be used to give voters the opportunity to audit by verifying that a number displayed by the device matches a number on a printed receipt.</a:t>
            </a:r>
          </a:p>
          <a:p>
            <a:r>
              <a:rPr lang="en-US" sz="2800" smtClean="0"/>
              <a:t>Clever ballot constructions can force voters to make “random” selections to promote auditing.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Encryption Phase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u="sng" smtClean="0"/>
              <a:t>Requirements of ballot encryption devices</a:t>
            </a:r>
          </a:p>
          <a:p>
            <a:pPr>
              <a:buFontTx/>
              <a:buNone/>
            </a:pPr>
            <a:endParaRPr lang="en-US" u="sng" smtClean="0"/>
          </a:p>
          <a:p>
            <a:r>
              <a:rPr lang="en-US" smtClean="0"/>
              <a:t>Must accurately encrypt voter intentions</a:t>
            </a:r>
          </a:p>
          <a:p>
            <a:r>
              <a:rPr lang="en-US" smtClean="0"/>
              <a:t>Need </a:t>
            </a:r>
            <a:r>
              <a:rPr lang="en-US" i="1" smtClean="0"/>
              <a:t>not</a:t>
            </a:r>
            <a:r>
              <a:rPr lang="en-US" smtClean="0"/>
              <a:t> know voter identities</a:t>
            </a:r>
          </a:p>
          <a:p>
            <a:r>
              <a:rPr lang="en-US" smtClean="0"/>
              <a:t>Need </a:t>
            </a:r>
            <a:r>
              <a:rPr lang="en-US" i="1" smtClean="0"/>
              <a:t>not </a:t>
            </a:r>
            <a:r>
              <a:rPr lang="en-US" smtClean="0"/>
              <a:t>authenticate voters right to vote</a:t>
            </a:r>
          </a:p>
          <a:p>
            <a:r>
              <a:rPr lang="en-US" smtClean="0"/>
              <a:t>Need </a:t>
            </a:r>
            <a:r>
              <a:rPr lang="en-US" i="1" smtClean="0"/>
              <a:t>not</a:t>
            </a:r>
            <a:r>
              <a:rPr lang="en-US" smtClean="0"/>
              <a:t> limit people to a single use</a:t>
            </a:r>
          </a:p>
          <a:p>
            <a:r>
              <a:rPr lang="en-US" smtClean="0"/>
              <a:t>Need </a:t>
            </a:r>
            <a:r>
              <a:rPr lang="en-US" i="1" smtClean="0"/>
              <a:t>not</a:t>
            </a:r>
            <a:r>
              <a:rPr lang="en-US" smtClean="0"/>
              <a:t> cast votes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4419" grpId="0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Auditing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92313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smtClean="0"/>
              <a:t>Note that it’s </a:t>
            </a:r>
            <a:r>
              <a:rPr lang="en-US" sz="3600" i="1" smtClean="0"/>
              <a:t>not</a:t>
            </a:r>
            <a:r>
              <a:rPr lang="en-US" sz="3600" smtClean="0"/>
              <a:t> necessary for all voters to audit vote encryption devices           – a tiny </a:t>
            </a:r>
            <a:r>
              <a:rPr lang="en-US" sz="3600" i="1" smtClean="0">
                <a:solidFill>
                  <a:schemeClr val="accent2"/>
                </a:solidFill>
              </a:rPr>
              <a:t>random</a:t>
            </a:r>
            <a:r>
              <a:rPr lang="en-US" sz="3600" smtClean="0"/>
              <a:t>  fraction of voters and/or election inspectors can suffice.</a:t>
            </a:r>
          </a:p>
          <a:p>
            <a:pPr>
              <a:buFontTx/>
              <a:buNone/>
            </a:pPr>
            <a:r>
              <a:rPr lang="en-US" sz="3600" smtClean="0"/>
              <a:t>E.g. 100 random auditing events would probably detect a 1% fraud rate.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467" grpId="0" build="p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Unstructured Auditing</a:t>
            </a:r>
          </a:p>
        </p:txBody>
      </p:sp>
      <p:sp>
        <p:nvSpPr>
          <p:cNvPr id="115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smtClean="0"/>
              <a:t>Anyone … voter/inspector/observer is free to create votes at any time during an election.</a:t>
            </a:r>
          </a:p>
          <a:p>
            <a:r>
              <a:rPr lang="en-US" sz="4000" smtClean="0"/>
              <a:t>Any “uncast” votes are opened (decrypted) for verification.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23" grpId="0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Simple Audit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Go into vote encryption booth.</a:t>
            </a:r>
          </a:p>
          <a:p>
            <a:r>
              <a:rPr lang="en-US" sz="2800" smtClean="0"/>
              <a:t>Create 4 encrypted ballots:  2 for each of candidate A and candidate B.</a:t>
            </a:r>
          </a:p>
          <a:p>
            <a:r>
              <a:rPr lang="en-US" sz="2800" smtClean="0"/>
              <a:t>Leave vote encryption booth with 4 encrypted ballots.</a:t>
            </a:r>
          </a:p>
          <a:p>
            <a:r>
              <a:rPr lang="en-US" sz="2800" smtClean="0"/>
              <a:t>Take one of the encrypted votes for each of A and B and have them decrypted.</a:t>
            </a:r>
          </a:p>
          <a:p>
            <a:r>
              <a:rPr lang="en-US" sz="2800" smtClean="0"/>
              <a:t>Cast one of the 2 remaining encrypted votes.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Current Voting Landscape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Hand-Counted Paper</a:t>
            </a:r>
          </a:p>
          <a:p>
            <a:r>
              <a:rPr lang="en-US" smtClean="0"/>
              <a:t>Punch Cards</a:t>
            </a:r>
          </a:p>
          <a:p>
            <a:r>
              <a:rPr lang="en-US" smtClean="0"/>
              <a:t>Lever Machines</a:t>
            </a:r>
          </a:p>
          <a:p>
            <a:r>
              <a:rPr lang="en-US" smtClean="0"/>
              <a:t>Optical Scan Ballots</a:t>
            </a:r>
          </a:p>
          <a:p>
            <a:r>
              <a:rPr lang="en-US" smtClean="0">
                <a:solidFill>
                  <a:schemeClr val="accent2"/>
                </a:solidFill>
              </a:rPr>
              <a:t>Touch-Screen Terminals</a:t>
            </a:r>
          </a:p>
        </p:txBody>
      </p:sp>
      <p:pic>
        <p:nvPicPr>
          <p:cNvPr id="27651" name="Picture 5" descr="diebold%20voting%20mach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5300" y="3365500"/>
            <a:ext cx="323850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Fairly Simple Alternative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Go into vote encryption booth.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Create a single encrypted ballot.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Booth also creates commitments to ballot.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Voter presses one of two buttons.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Booth opens selected commitments to serve as externally verifiable proof.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Booth also creates fake commitments and proof of opposite ballot choice(s) based upon previously selected challenge button.</a:t>
            </a:r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683" grpId="0" build="p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Fundamental Limitation</a:t>
            </a:r>
          </a:p>
        </p:txBody>
      </p:sp>
      <p:sp>
        <p:nvSpPr>
          <p:cNvPr id="1269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Whenever a ballot is created for the voter, there seems to be no way to distinguish between a vote-creation device attempting to cheat and a voter claiming that a properly functioning device attempted to cheat the voter.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 Practice?</a:t>
            </a:r>
          </a:p>
        </p:txBody>
      </p:sp>
      <p:sp>
        <p:nvSpPr>
          <p:cNvPr id="1258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76425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u="sng" smtClean="0"/>
              <a:t>Typical Voter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Go to a polling station, sign in, receive a token.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Go to a stand-alone voting station.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Enter preferences interactively.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Receive a printed encryption of the completed ballot.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Get the question:  </a:t>
            </a:r>
            <a:r>
              <a:rPr lang="en-US" sz="2400" i="1" smtClean="0">
                <a:solidFill>
                  <a:schemeClr val="accent2"/>
                </a:solidFill>
              </a:rPr>
              <a:t>“Do you want to cast this ballot?”</a:t>
            </a:r>
            <a:endParaRPr lang="en-US" sz="240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smtClean="0"/>
              <a:t>Answer “yes” and insert token to receive a copy of the encrypted ballot on the token signed as good for casting.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Leave token with poll worker.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Take printed receipt home and (if desired) use it to verify on-line that the vote hasn’t been altered.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8499" grpId="0" build="p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 Practice?</a:t>
            </a:r>
          </a:p>
        </p:txBody>
      </p:sp>
      <p:sp>
        <p:nvSpPr>
          <p:cNvPr id="1259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54200"/>
            <a:ext cx="7772400" cy="4876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u="sng" smtClean="0"/>
              <a:t>Suspicious Voter or Observer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Go to a voting station.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Enter preferences interactively.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Receive a printed encryption of the completed ballot.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Get the question:                                                </a:t>
            </a:r>
            <a:r>
              <a:rPr lang="en-US" sz="2800" i="1" smtClean="0">
                <a:solidFill>
                  <a:schemeClr val="accent2"/>
                </a:solidFill>
              </a:rPr>
              <a:t>“Do you want to cast this ballot?”</a:t>
            </a:r>
            <a:endParaRPr lang="en-US" sz="280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smtClean="0"/>
              <a:t>Answer “no” and receive a printed verifiable decryption of the encrypted ballot.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[Later] Verify the decryption of the ballot.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[Optional] Verify the posted ballot mixing and decryptions using posted proofs.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23" grpId="0" build="p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 Practice?</a:t>
            </a:r>
          </a:p>
        </p:txBody>
      </p:sp>
      <p:sp>
        <p:nvSpPr>
          <p:cNvPr id="126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u="sng" smtClean="0"/>
              <a:t>Election Officials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Receive all votes and post them on-line (perhaps even together with voter names).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Allow anyone to (sequentially) scramble (mix) the votes and provide a proof of correct mixing.  Post all such mixings and proofs on-line.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Have the final mixed ballots decrypted together with proof of correct decryption.  Post the decryptions together with their proofs.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0547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In Practice – OpScan Version</a:t>
            </a:r>
          </a:p>
        </p:txBody>
      </p:sp>
      <p:sp>
        <p:nvSpPr>
          <p:cNvPr id="1258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876425"/>
            <a:ext cx="7772400" cy="4876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u="sng" smtClean="0"/>
              <a:t>Typical Voter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Go to a polling station, sing in, and receive an OpScan ballot.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Fill out ballot as usual.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Feed completed ballot into precinct scanner.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Scanner prints receipt including encrypted ballot.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Get the question:  </a:t>
            </a:r>
            <a:r>
              <a:rPr lang="en-US" sz="2800" i="1" smtClean="0">
                <a:solidFill>
                  <a:schemeClr val="accent2"/>
                </a:solidFill>
              </a:rPr>
              <a:t>“Do you want to cast this ballot?”</a:t>
            </a:r>
            <a:endParaRPr lang="en-US" sz="280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smtClean="0"/>
              <a:t>Answer “yes” and take receipt home.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If desired, verify on-line (or in newspaper) that the encrypted ballot is properly included.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8499" grpId="0" build="p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In Practice – OpScan Version</a:t>
            </a:r>
          </a:p>
        </p:txBody>
      </p:sp>
      <p:sp>
        <p:nvSpPr>
          <p:cNvPr id="1259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854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u="sng" smtClean="0"/>
              <a:t>Suspicious Voter or Observer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Go to a polling station, sing in, and receive an OpScan ballot.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Fill out ballot as usual.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Feed completed ballot into precinct scanner.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Scanner prints receipt including encrypted ballot.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Get the question:  </a:t>
            </a:r>
            <a:r>
              <a:rPr lang="en-US" sz="2400" i="1" smtClean="0">
                <a:solidFill>
                  <a:schemeClr val="accent2"/>
                </a:solidFill>
              </a:rPr>
              <a:t>“Do you want to cast this ballot?”</a:t>
            </a:r>
            <a:endParaRPr lang="en-US" sz="240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smtClean="0"/>
              <a:t>Answer “no” and receive a printed verifiable decryption of the encrypted ballot.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[Later] Verify the decryption of the ballot.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[Optional] Verify the posted ballot mixing and decryptions using posted proofs.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23" grpId="0" build="p"/>
    </p:bld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In Practice – OpScan Version</a:t>
            </a:r>
          </a:p>
        </p:txBody>
      </p:sp>
      <p:sp>
        <p:nvSpPr>
          <p:cNvPr id="1260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u="sng" smtClean="0"/>
              <a:t>Election Officials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Receive all votes and post them on-line (perhaps even together with voter names).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Allow anyone to (sequentially) scramble (mix) the votes and provide a proof of correct mixing.  Post all such mixings and proofs on-line.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Have the final mixed ballots decrypted together with proof of correct decryption.  Post the decryptions together with their proofs.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0547" grpId="0" build="p"/>
    </p:bld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Properties</a:t>
            </a:r>
          </a:p>
        </p:txBody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Cryptographically verified election technologies can achieve universal end-to-end verifiabilty, while pure paper and “voter-verifiable paper audit trail (VVPAT)” systems only provide administrative and limited voter verifiability.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This is a substantially different paradigm that emphasizes certification of </a:t>
            </a:r>
            <a:r>
              <a:rPr lang="en-US" sz="2800" i="1" smtClean="0"/>
              <a:t>elections</a:t>
            </a:r>
            <a:r>
              <a:rPr lang="en-US" sz="2800" smtClean="0"/>
              <a:t> rather than </a:t>
            </a:r>
            <a:r>
              <a:rPr lang="en-US" sz="2800" i="1" smtClean="0"/>
              <a:t>election equipment</a:t>
            </a:r>
            <a:r>
              <a:rPr lang="en-US" sz="2800" smtClean="0"/>
              <a:t>.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The integrity of a cryptographic election can be verified externally without ever having to inspect the system hardware or software.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8515" grpId="0" build="p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Scorecard</a:t>
            </a:r>
          </a:p>
        </p:txBody>
      </p:sp>
      <p:graphicFrame>
        <p:nvGraphicFramePr>
          <p:cNvPr id="1261571" name="Group 3"/>
          <p:cNvGraphicFramePr>
            <a:graphicFrameLocks noGrp="1"/>
          </p:cNvGraphicFramePr>
          <p:nvPr>
            <p:ph idx="1"/>
          </p:nvPr>
        </p:nvGraphicFramePr>
        <p:xfrm>
          <a:off x="387350" y="1855788"/>
          <a:ext cx="8486775" cy="4918075"/>
        </p:xfrm>
        <a:graphic>
          <a:graphicData uri="http://schemas.openxmlformats.org/drawingml/2006/table">
            <a:tbl>
              <a:tblPr/>
              <a:tblGrid>
                <a:gridCol w="2828925"/>
                <a:gridCol w="2828925"/>
                <a:gridCol w="2828925"/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Crypto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Paper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Accuracy/ Verifiability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Privacy/   Coercibility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Robustness/     Availability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Usability/           Voter Error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Current Voting Landscape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Hand-Counted Paper</a:t>
            </a:r>
          </a:p>
          <a:p>
            <a:r>
              <a:rPr lang="en-US" smtClean="0"/>
              <a:t>Punch Cards</a:t>
            </a:r>
          </a:p>
          <a:p>
            <a:r>
              <a:rPr lang="en-US" smtClean="0"/>
              <a:t>Lever Machines</a:t>
            </a:r>
          </a:p>
          <a:p>
            <a:r>
              <a:rPr lang="en-US" smtClean="0"/>
              <a:t>Optical Scan Ballots</a:t>
            </a:r>
          </a:p>
          <a:p>
            <a:r>
              <a:rPr lang="en-US" smtClean="0"/>
              <a:t>Touch-Screen Terminals</a:t>
            </a:r>
          </a:p>
          <a:p>
            <a:r>
              <a:rPr lang="en-US" smtClean="0"/>
              <a:t>Various Hybrids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Scorecard</a:t>
            </a:r>
          </a:p>
        </p:txBody>
      </p:sp>
      <p:graphicFrame>
        <p:nvGraphicFramePr>
          <p:cNvPr id="1270820" name="Group 36"/>
          <p:cNvGraphicFramePr>
            <a:graphicFrameLocks noGrp="1"/>
          </p:cNvGraphicFramePr>
          <p:nvPr>
            <p:ph idx="1"/>
          </p:nvPr>
        </p:nvGraphicFramePr>
        <p:xfrm>
          <a:off x="387350" y="1855788"/>
          <a:ext cx="8486775" cy="4918075"/>
        </p:xfrm>
        <a:graphic>
          <a:graphicData uri="http://schemas.openxmlformats.org/drawingml/2006/table">
            <a:tbl>
              <a:tblPr/>
              <a:tblGrid>
                <a:gridCol w="2828925"/>
                <a:gridCol w="2828925"/>
                <a:gridCol w="2828925"/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Crypto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Paper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Accuracy/ Verifiability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Fully end-to-end verifiable by anyone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Voter can only verify as far as ballot box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Privacy/   Coercibility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Robustness/     Availability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Usability/           Voter Error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Scorecard</a:t>
            </a:r>
          </a:p>
        </p:txBody>
      </p:sp>
      <p:graphicFrame>
        <p:nvGraphicFramePr>
          <p:cNvPr id="1262595" name="Group 3"/>
          <p:cNvGraphicFramePr>
            <a:graphicFrameLocks noGrp="1"/>
          </p:cNvGraphicFramePr>
          <p:nvPr>
            <p:ph idx="1"/>
          </p:nvPr>
        </p:nvGraphicFramePr>
        <p:xfrm>
          <a:off x="387350" y="1855788"/>
          <a:ext cx="8486775" cy="4918075"/>
        </p:xfrm>
        <a:graphic>
          <a:graphicData uri="http://schemas.openxmlformats.org/drawingml/2006/table">
            <a:tbl>
              <a:tblPr/>
              <a:tblGrid>
                <a:gridCol w="2828925"/>
                <a:gridCol w="2828925"/>
                <a:gridCol w="2828925"/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Crypto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Paper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Accuracy/ Verifiability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Fully end-to-end verifiable by anyone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Voter can only verify as far as ballot box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Privacy/   Coercibility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be proven absolutely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be proven absolutely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Robustness/     Availability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Usability/           Voter Error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Scorecard</a:t>
            </a:r>
          </a:p>
        </p:txBody>
      </p:sp>
      <p:graphicFrame>
        <p:nvGraphicFramePr>
          <p:cNvPr id="1263619" name="Group 3"/>
          <p:cNvGraphicFramePr>
            <a:graphicFrameLocks noGrp="1"/>
          </p:cNvGraphicFramePr>
          <p:nvPr>
            <p:ph idx="1"/>
          </p:nvPr>
        </p:nvGraphicFramePr>
        <p:xfrm>
          <a:off x="387350" y="1855788"/>
          <a:ext cx="8486775" cy="4918075"/>
        </p:xfrm>
        <a:graphic>
          <a:graphicData uri="http://schemas.openxmlformats.org/drawingml/2006/table">
            <a:tbl>
              <a:tblPr/>
              <a:tblGrid>
                <a:gridCol w="2828925"/>
                <a:gridCol w="2828925"/>
                <a:gridCol w="2828925"/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Crypto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Paper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Accuracy/ Verifiability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Fully end-to-end verifiable by anyone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Voter can only verify as far as ballot box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Privacy/   Coercibility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be proven absolutely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be proven absolutely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Robustness/     Availability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Wholesale failure is possible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Only retail failure is possible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Usability/           Voter Error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Scorecard</a:t>
            </a:r>
          </a:p>
        </p:txBody>
      </p:sp>
      <p:graphicFrame>
        <p:nvGraphicFramePr>
          <p:cNvPr id="1264677" name="Group 37"/>
          <p:cNvGraphicFramePr>
            <a:graphicFrameLocks noGrp="1"/>
          </p:cNvGraphicFramePr>
          <p:nvPr>
            <p:ph idx="1"/>
          </p:nvPr>
        </p:nvGraphicFramePr>
        <p:xfrm>
          <a:off x="387350" y="1855788"/>
          <a:ext cx="8486775" cy="4918075"/>
        </p:xfrm>
        <a:graphic>
          <a:graphicData uri="http://schemas.openxmlformats.org/drawingml/2006/table">
            <a:tbl>
              <a:tblPr/>
              <a:tblGrid>
                <a:gridCol w="2828925"/>
                <a:gridCol w="2828925"/>
                <a:gridCol w="2828925"/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Crypto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Paper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Accuracy/ Verifiability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Fully end-to-end verifiable by anyone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Voter can only verify as far as ballot box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Privacy/   Coercibility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be proven absolutely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be proven absolutely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Robustness/     Availability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Wholesale failure is possible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Only retail failure is possible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Usability/           Voter Error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Fully-interactive voting device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Scorecard</a:t>
            </a:r>
          </a:p>
        </p:txBody>
      </p:sp>
      <p:graphicFrame>
        <p:nvGraphicFramePr>
          <p:cNvPr id="1265667" name="Group 3"/>
          <p:cNvGraphicFramePr>
            <a:graphicFrameLocks noGrp="1"/>
          </p:cNvGraphicFramePr>
          <p:nvPr>
            <p:ph idx="1"/>
          </p:nvPr>
        </p:nvGraphicFramePr>
        <p:xfrm>
          <a:off x="387350" y="1855788"/>
          <a:ext cx="8486775" cy="4918075"/>
        </p:xfrm>
        <a:graphic>
          <a:graphicData uri="http://schemas.openxmlformats.org/drawingml/2006/table">
            <a:tbl>
              <a:tblPr/>
              <a:tblGrid>
                <a:gridCol w="2828925"/>
                <a:gridCol w="2828925"/>
                <a:gridCol w="2828925"/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Crypto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Paper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Accuracy/ Verifiability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Fully end-to-end verifiable by anyone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Voter can only verify as far as ballot box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463550" marR="0" lvl="0" indent="-463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Privacy/   Coercibility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be proven absolutely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be proven absolutely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Robustness/     Availability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Wholesale failure is possible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Only retail failure is possible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45720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Usability/           Voter Error 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Fully-interactive voting device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</a:p>
        </p:txBody>
      </p:sp>
      <p:sp>
        <p:nvSpPr>
          <p:cNvPr id="112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800" smtClean="0"/>
              <a:t>Keep an open mind.</a:t>
            </a:r>
          </a:p>
          <a:p>
            <a:pPr>
              <a:lnSpc>
                <a:spcPct val="90000"/>
              </a:lnSpc>
            </a:pPr>
            <a:endParaRPr lang="en-US" sz="4800" smtClean="0"/>
          </a:p>
          <a:p>
            <a:pPr>
              <a:lnSpc>
                <a:spcPct val="90000"/>
              </a:lnSpc>
            </a:pPr>
            <a:r>
              <a:rPr lang="en-US" sz="4800" smtClean="0"/>
              <a:t>Think critically.</a:t>
            </a:r>
          </a:p>
          <a:p>
            <a:pPr>
              <a:lnSpc>
                <a:spcPct val="90000"/>
              </a:lnSpc>
            </a:pPr>
            <a:endParaRPr lang="en-US" sz="4800" smtClean="0"/>
          </a:p>
          <a:p>
            <a:pPr>
              <a:lnSpc>
                <a:spcPct val="90000"/>
              </a:lnSpc>
            </a:pPr>
            <a:r>
              <a:rPr lang="en-US" sz="4800" smtClean="0"/>
              <a:t>Vote!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1283" grpId="0" build="p"/>
    </p:bld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Resources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See</a:t>
            </a:r>
          </a:p>
          <a:p>
            <a:pPr>
              <a:buFontTx/>
              <a:buNone/>
            </a:pPr>
            <a:r>
              <a:rPr lang="en-US" smtClean="0">
                <a:hlinkClick r:id="rId2"/>
              </a:rPr>
              <a:t>http://research.microsoft.com/crypto/voting/</a:t>
            </a:r>
            <a:endParaRPr lang="en-US" smtClean="0"/>
          </a:p>
          <a:p>
            <a:pPr>
              <a:buFontTx/>
              <a:buNone/>
            </a:pPr>
            <a:r>
              <a:rPr lang="en-US" smtClean="0"/>
              <a:t> for some pointers to further information.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Vulnerabilities and Trust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smtClean="0"/>
              <a:t>All</a:t>
            </a:r>
            <a:r>
              <a:rPr lang="en-US" smtClean="0"/>
              <a:t> of these systems have substantial vulnerabilities.</a:t>
            </a:r>
          </a:p>
          <a:p>
            <a:endParaRPr lang="en-US" sz="2400" i="1" smtClean="0"/>
          </a:p>
          <a:p>
            <a:r>
              <a:rPr lang="en-US" i="1" smtClean="0"/>
              <a:t>All</a:t>
            </a:r>
            <a:r>
              <a:rPr lang="en-US" smtClean="0"/>
              <a:t> of these systems require trust in the honesty and expertise of election officials.</a:t>
            </a:r>
          </a:p>
          <a:p>
            <a:endParaRPr lang="en-US" smtClean="0"/>
          </a:p>
          <a:p>
            <a:pPr algn="ctr">
              <a:buFontTx/>
              <a:buNone/>
            </a:pPr>
            <a:r>
              <a:rPr lang="en-US" sz="4800" i="1" smtClean="0"/>
              <a:t>Can we do better?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End-to-End Voter-Verifiability</a:t>
            </a:r>
          </a:p>
        </p:txBody>
      </p:sp>
      <p:sp>
        <p:nvSpPr>
          <p:cNvPr id="124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600" smtClean="0"/>
              <a:t>As a voter, I can be sure that</a:t>
            </a:r>
          </a:p>
          <a:p>
            <a:r>
              <a:rPr lang="en-US" sz="2800" smtClean="0"/>
              <a:t> </a:t>
            </a:r>
            <a:r>
              <a:rPr lang="en-US" smtClean="0"/>
              <a:t>My vote is</a:t>
            </a:r>
          </a:p>
          <a:p>
            <a:pPr lvl="1"/>
            <a:r>
              <a:rPr lang="en-US" smtClean="0"/>
              <a:t>Cast as intended</a:t>
            </a:r>
          </a:p>
          <a:p>
            <a:pPr lvl="1"/>
            <a:r>
              <a:rPr lang="en-US" smtClean="0"/>
              <a:t>Counted as cast</a:t>
            </a:r>
          </a:p>
          <a:p>
            <a:r>
              <a:rPr lang="en-US" smtClean="0"/>
              <a:t>All votes are counted as cast</a:t>
            </a:r>
          </a:p>
          <a:p>
            <a:pPr>
              <a:buFontTx/>
              <a:buNone/>
            </a:pPr>
            <a:r>
              <a:rPr lang="en-US" sz="3600" smtClean="0"/>
              <a:t>… without having to trust </a:t>
            </a:r>
            <a:r>
              <a:rPr lang="en-US" sz="3600" i="1" smtClean="0"/>
              <a:t>anyone </a:t>
            </a:r>
            <a:r>
              <a:rPr lang="en-US" sz="3600" smtClean="0"/>
              <a:t>or </a:t>
            </a:r>
            <a:r>
              <a:rPr lang="en-US" sz="3600" i="1" smtClean="0"/>
              <a:t>anything.</a:t>
            </a:r>
            <a:endParaRPr lang="en-US" sz="3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82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Lloyd Bentsen Syndrome:</a:t>
            </a:r>
          </a:p>
        </p:txBody>
      </p:sp>
      <p:sp>
        <p:nvSpPr>
          <p:cNvPr id="111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4800" smtClean="0"/>
          </a:p>
          <a:p>
            <a:pPr>
              <a:buFontTx/>
              <a:buNone/>
            </a:pPr>
            <a:r>
              <a:rPr lang="en-US" sz="4800" smtClean="0"/>
              <a:t>I know computers…</a:t>
            </a:r>
          </a:p>
          <a:p>
            <a:pPr>
              <a:buFontTx/>
              <a:buNone/>
            </a:pPr>
            <a:r>
              <a:rPr lang="en-US" sz="4800" smtClean="0"/>
              <a:t>I’ve worked with computers…</a:t>
            </a:r>
          </a:p>
          <a:p>
            <a:pPr>
              <a:buFontTx/>
              <a:buNone/>
            </a:pPr>
            <a:r>
              <a:rPr lang="en-US" sz="4800" smtClean="0"/>
              <a:t>You cannot trust computers.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41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More specifically …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There are a million ways to tamper with software:</a:t>
            </a:r>
          </a:p>
          <a:p>
            <a:r>
              <a:rPr lang="en-US" smtClean="0"/>
              <a:t>Insider attacks</a:t>
            </a:r>
          </a:p>
          <a:p>
            <a:r>
              <a:rPr lang="en-US" smtClean="0"/>
              <a:t>Exploitation of bugs and vulnerabilities</a:t>
            </a:r>
          </a:p>
          <a:p>
            <a:r>
              <a:rPr lang="en-US" smtClean="0"/>
              <a:t>Configuration errors</a:t>
            </a:r>
          </a:p>
          <a:p>
            <a:r>
              <a:rPr lang="en-US" smtClean="0"/>
              <a:t>etc.</a:t>
            </a:r>
          </a:p>
          <a:p>
            <a:pPr>
              <a:buFontTx/>
              <a:buNone/>
            </a:pPr>
            <a:r>
              <a:rPr lang="en-US" smtClean="0"/>
              <a:t>How can one trust an election to software?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Web-Based Election</a:t>
            </a:r>
          </a:p>
        </p:txBody>
      </p:sp>
      <p:sp>
        <p:nvSpPr>
          <p:cNvPr id="1116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Voters post their names and votes to a public web site.</a:t>
            </a:r>
          </a:p>
          <a:p>
            <a:r>
              <a:rPr lang="en-US" smtClean="0"/>
              <a:t>Anyone who cares to do so can</a:t>
            </a:r>
          </a:p>
          <a:p>
            <a:pPr lvl="1"/>
            <a:r>
              <a:rPr lang="en-US" smtClean="0"/>
              <a:t>Check that their own votes are correctly posted</a:t>
            </a:r>
          </a:p>
          <a:p>
            <a:pPr lvl="1"/>
            <a:r>
              <a:rPr lang="en-US" smtClean="0"/>
              <a:t>Check that other voters are legitimate</a:t>
            </a:r>
          </a:p>
          <a:p>
            <a:pPr lvl="1"/>
            <a:r>
              <a:rPr lang="en-US" smtClean="0"/>
              <a:t>Check that the totals are correct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But wait …</a:t>
            </a:r>
          </a:p>
        </p:txBody>
      </p:sp>
      <p:sp>
        <p:nvSpPr>
          <p:cNvPr id="125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smtClean="0"/>
              <a:t>This isn’t a </a:t>
            </a:r>
            <a:r>
              <a:rPr lang="en-US" sz="4000" i="1" smtClean="0"/>
              <a:t>secret-ballot </a:t>
            </a:r>
            <a:r>
              <a:rPr lang="en-US" sz="4000" smtClean="0"/>
              <a:t>election.</a:t>
            </a:r>
          </a:p>
          <a:p>
            <a:pPr>
              <a:buFontTx/>
              <a:buNone/>
            </a:pPr>
            <a:r>
              <a:rPr lang="en-US" sz="4000" smtClean="0"/>
              <a:t>Quite true, but it’s enough to show that voter-verifiability is possible</a:t>
            </a:r>
          </a:p>
          <a:p>
            <a:pPr>
              <a:buFontTx/>
              <a:buNone/>
            </a:pPr>
            <a:r>
              <a:rPr lang="en-US" sz="4000" smtClean="0"/>
              <a:t>   … and also to falsify arguments that electronic elections are inherently untrustworthy.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133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Privacy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only ingredient missing from this “toy” web-based election is privacy – and the things which flow from privacy (e.g. protection from coercion).</a:t>
            </a:r>
          </a:p>
          <a:p>
            <a:r>
              <a:rPr lang="en-US" smtClean="0"/>
              <a:t>Performing tasks while preserving privacy is the bailiwick of cryptography.</a:t>
            </a:r>
          </a:p>
          <a:p>
            <a:r>
              <a:rPr lang="en-US" smtClean="0"/>
              <a:t>Cryptographic techniques can enable     </a:t>
            </a:r>
            <a:r>
              <a:rPr lang="en-US" i="1" smtClean="0"/>
              <a:t>end-to-end verifiable</a:t>
            </a:r>
            <a:r>
              <a:rPr lang="en-US" smtClean="0"/>
              <a:t> elections while preserving voter privacy.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82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-25400" y="-11113"/>
            <a:ext cx="9310688" cy="7034213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433388" y="433388"/>
            <a:ext cx="8421687" cy="4575175"/>
          </a:xfrm>
          <a:prstGeom prst="rect">
            <a:avLst/>
          </a:prstGeom>
          <a:solidFill>
            <a:schemeClr val="bg2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/>
          </a:p>
          <a:p>
            <a:pPr eaLnBrk="0" hangingPunct="0">
              <a:spcBef>
                <a:spcPct val="50000"/>
              </a:spcBef>
            </a:pPr>
            <a:r>
              <a:rPr lang="en-US" sz="4800" b="1" i="1" u="sng"/>
              <a:t>Disclaimer</a:t>
            </a:r>
          </a:p>
          <a:p>
            <a:pPr eaLnBrk="0" hangingPunct="0">
              <a:spcBef>
                <a:spcPct val="50000"/>
              </a:spcBef>
            </a:pPr>
            <a:endParaRPr lang="en-US" sz="2400" b="1" i="1"/>
          </a:p>
          <a:p>
            <a:pPr eaLnBrk="0" hangingPunct="0">
              <a:spcBef>
                <a:spcPct val="50000"/>
              </a:spcBef>
            </a:pPr>
            <a:r>
              <a:rPr lang="en-US"/>
              <a:t>Any opinions presented in this talk are my own and do not necessary represent those of the Microsoft Corporation or any subsidiary or partner thereof.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End-to-End Verifiable Elections</a:t>
            </a:r>
          </a:p>
        </p:txBody>
      </p:sp>
      <p:sp>
        <p:nvSpPr>
          <p:cNvPr id="127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Voters post their names and </a:t>
            </a:r>
            <a:r>
              <a:rPr lang="en-US" i="1" smtClean="0"/>
              <a:t>encrypted</a:t>
            </a:r>
            <a:r>
              <a:rPr lang="en-US" smtClean="0"/>
              <a:t> votes to a public web site.</a:t>
            </a:r>
          </a:p>
          <a:p>
            <a:r>
              <a:rPr lang="en-US" smtClean="0"/>
              <a:t>At the end of the election, administrators post the tally together with a cryptographic proof that the tally “matches” the set of encrypted votes.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693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End-to-End Verifiable Elections</a:t>
            </a:r>
          </a:p>
        </p:txBody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Anyone who cares to do so can</a:t>
            </a:r>
          </a:p>
          <a:p>
            <a:pPr lvl="1"/>
            <a:r>
              <a:rPr lang="en-US" smtClean="0"/>
              <a:t>Check that their own </a:t>
            </a:r>
            <a:r>
              <a:rPr lang="en-US" i="1" smtClean="0"/>
              <a:t>encrypted </a:t>
            </a:r>
            <a:r>
              <a:rPr lang="en-US" smtClean="0"/>
              <a:t>votes are correctly posted</a:t>
            </a:r>
          </a:p>
          <a:p>
            <a:pPr lvl="1"/>
            <a:r>
              <a:rPr lang="en-US" smtClean="0"/>
              <a:t>Check that other voters are legitimate</a:t>
            </a:r>
          </a:p>
          <a:p>
            <a:pPr lvl="1"/>
            <a:r>
              <a:rPr lang="en-US" smtClean="0"/>
              <a:t>Check the cryptographic proof of the correctness of the announced tally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8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8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8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8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897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 it </a:t>
            </a:r>
            <a:r>
              <a:rPr lang="en-US" i="1" smtClean="0"/>
              <a:t>Really</a:t>
            </a:r>
            <a:r>
              <a:rPr lang="en-US" smtClean="0"/>
              <a:t> This Easy?</a:t>
            </a:r>
          </a:p>
        </p:txBody>
      </p:sp>
      <p:sp>
        <p:nvSpPr>
          <p:cNvPr id="128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6000" smtClean="0"/>
              <a:t>Yes …</a:t>
            </a:r>
          </a:p>
          <a:p>
            <a:pPr>
              <a:buFontTx/>
              <a:buNone/>
            </a:pPr>
            <a:endParaRPr lang="en-US" sz="6000" smtClean="0"/>
          </a:p>
          <a:p>
            <a:pPr>
              <a:buFontTx/>
              <a:buNone/>
            </a:pPr>
            <a:r>
              <a:rPr lang="en-US" sz="6000" smtClean="0"/>
              <a:t>… but there are lots of details to get right.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Important Details</a:t>
            </a:r>
          </a:p>
        </p:txBody>
      </p:sp>
      <p:sp>
        <p:nvSpPr>
          <p:cNvPr id="128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800" smtClean="0"/>
              <a:t>How is the ballot encryption and decryption done?</a:t>
            </a:r>
          </a:p>
          <a:p>
            <a:endParaRPr lang="en-US" sz="2400" smtClean="0"/>
          </a:p>
          <a:p>
            <a:r>
              <a:rPr lang="en-US" sz="4800" smtClean="0"/>
              <a:t>How is the cryptographic proof of the tally done?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205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568325" y="228600"/>
            <a:ext cx="8007350" cy="1143000"/>
          </a:xfrm>
        </p:spPr>
        <p:txBody>
          <a:bodyPr/>
          <a:lstStyle/>
          <a:p>
            <a:r>
              <a:rPr lang="en-US" sz="4000" smtClean="0"/>
              <a:t>Some Principles of Election Protocols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smtClean="0"/>
          </a:p>
          <a:p>
            <a:r>
              <a:rPr lang="en-US" sz="4800" smtClean="0"/>
              <a:t>Privacy</a:t>
            </a:r>
          </a:p>
          <a:p>
            <a:r>
              <a:rPr lang="en-US" sz="4800" smtClean="0"/>
              <a:t>Verifiability</a:t>
            </a:r>
          </a:p>
          <a:p>
            <a:r>
              <a:rPr lang="en-US" sz="4800" smtClean="0"/>
              <a:t>Robustness</a:t>
            </a:r>
          </a:p>
          <a:p>
            <a:r>
              <a:rPr lang="en-US" sz="4800" smtClean="0"/>
              <a:t>Coercibility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056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Privacy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smtClean="0"/>
          </a:p>
          <a:p>
            <a:r>
              <a:rPr lang="en-US" sz="4000" smtClean="0"/>
              <a:t>Only one voter?</a:t>
            </a:r>
          </a:p>
          <a:p>
            <a:r>
              <a:rPr lang="en-US" sz="4000" smtClean="0"/>
              <a:t>A unanimous tally?</a:t>
            </a:r>
          </a:p>
          <a:p>
            <a:r>
              <a:rPr lang="en-US" sz="4000" smtClean="0"/>
              <a:t>Unanimous less one?</a:t>
            </a:r>
          </a:p>
          <a:p>
            <a:r>
              <a:rPr lang="en-US" sz="4000" smtClean="0"/>
              <a:t>Copy cats?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158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Verifiability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981200"/>
            <a:ext cx="8153400" cy="4114800"/>
          </a:xfrm>
        </p:spPr>
        <p:txBody>
          <a:bodyPr/>
          <a:lstStyle/>
          <a:p>
            <a:endParaRPr lang="en-US" sz="1200" smtClean="0"/>
          </a:p>
          <a:p>
            <a:r>
              <a:rPr lang="en-US" sz="4000" smtClean="0"/>
              <a:t>By single trusted party?</a:t>
            </a:r>
          </a:p>
          <a:p>
            <a:r>
              <a:rPr lang="en-US" sz="4000" smtClean="0"/>
              <a:t>By trusted committee?</a:t>
            </a:r>
          </a:p>
          <a:p>
            <a:r>
              <a:rPr lang="en-US" sz="4000" smtClean="0"/>
              <a:t>By each voter?</a:t>
            </a:r>
          </a:p>
          <a:p>
            <a:r>
              <a:rPr lang="en-US" sz="4000" smtClean="0"/>
              <a:t>By observers?</a:t>
            </a:r>
          </a:p>
          <a:p>
            <a:endParaRPr lang="en-US" sz="4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261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Robustness</a:t>
            </a:r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smtClean="0"/>
          </a:p>
          <a:p>
            <a:r>
              <a:rPr lang="en-US" sz="4000" smtClean="0"/>
              <a:t>Against faulty/malicious voters?</a:t>
            </a:r>
          </a:p>
          <a:p>
            <a:r>
              <a:rPr lang="en-US" sz="4000" smtClean="0"/>
              <a:t>Against faulty/malicious officials?</a:t>
            </a:r>
          </a:p>
          <a:p>
            <a:r>
              <a:rPr lang="en-US" sz="4000" smtClean="0"/>
              <a:t>At what cost to privacy?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63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Coercibility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smtClean="0"/>
          </a:p>
          <a:p>
            <a:r>
              <a:rPr lang="en-US" sz="4000" smtClean="0"/>
              <a:t>When?</a:t>
            </a:r>
          </a:p>
          <a:p>
            <a:r>
              <a:rPr lang="en-US" sz="4000" smtClean="0"/>
              <a:t>By whom?  </a:t>
            </a:r>
            <a:r>
              <a:rPr lang="en-US" sz="2800" smtClean="0"/>
              <a:t>(voter, official, or observer)</a:t>
            </a:r>
          </a:p>
          <a:p>
            <a:r>
              <a:rPr lang="en-US" sz="4000" smtClean="0"/>
              <a:t>Where?</a:t>
            </a:r>
          </a:p>
          <a:p>
            <a:r>
              <a:rPr lang="en-US" sz="4000" smtClean="0"/>
              <a:t>Free-form ballots?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875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Coercibility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 smtClean="0"/>
          </a:p>
          <a:p>
            <a:r>
              <a:rPr lang="en-US" sz="4000" smtClean="0"/>
              <a:t>Before the vote?</a:t>
            </a:r>
          </a:p>
          <a:p>
            <a:r>
              <a:rPr lang="en-US" sz="4000" smtClean="0"/>
              <a:t>During the vote?</a:t>
            </a:r>
          </a:p>
          <a:p>
            <a:r>
              <a:rPr lang="en-US" sz="4000" smtClean="0"/>
              <a:t>After the vote?</a:t>
            </a:r>
          </a:p>
          <a:p>
            <a:r>
              <a:rPr lang="en-US" sz="4000" smtClean="0"/>
              <a:t>By voter, inspector, or observer?</a:t>
            </a:r>
          </a:p>
          <a:p>
            <a:r>
              <a:rPr lang="en-US" sz="4000" smtClean="0"/>
              <a:t>Free-form ballots?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3316" name="WordArt 4"/>
          <p:cNvSpPr>
            <a:spLocks noChangeArrowheads="1" noChangeShapeType="1" noTextEdit="1"/>
          </p:cNvSpPr>
          <p:nvPr/>
        </p:nvSpPr>
        <p:spPr bwMode="auto">
          <a:xfrm>
            <a:off x="736600" y="1993900"/>
            <a:ext cx="7823200" cy="4483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97"/>
              </a:avLst>
            </a:prstTxWarp>
            <a:scene3d>
              <a:camera prst="orthographicFront">
                <a:rot lat="0" lon="21599943" rev="0"/>
              </a:camera>
              <a:lightRig rig="twoPt" dir="t"/>
            </a:scene3d>
            <a:sp3d prstMaterial="dkEdge"/>
          </a:bodyPr>
          <a:lstStyle/>
          <a:p>
            <a:pPr algn="ctr" eaLnBrk="0" hangingPunct="0">
              <a:defRPr/>
            </a:pPr>
            <a:r>
              <a:rPr lang="en-US" sz="9600" kern="10" dirty="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innerShdw blurRad="63500" dist="50800" dir="13500000">
                    <a:schemeClr val="tx1">
                      <a:alpha val="50000"/>
                    </a:schemeClr>
                  </a:innerShdw>
                </a:effectLst>
                <a:latin typeface="Comic Sans MS"/>
              </a:rPr>
              <a:t>2008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Year Is 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9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9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9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Election Methods</a:t>
            </a:r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Currently deployed touch-screen systems have good usability properties but no substantive verifiability.</a:t>
            </a:r>
          </a:p>
          <a:p>
            <a:r>
              <a:rPr lang="en-US" smtClean="0"/>
              <a:t>Paper-based systems offer some verifiability, but voters can only track their votes to a limited extent.</a:t>
            </a:r>
          </a:p>
          <a:p>
            <a:r>
              <a:rPr lang="en-US" smtClean="0"/>
              <a:t>Perhaps we can do even better.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2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Election Methods</a:t>
            </a:r>
          </a:p>
        </p:txBody>
      </p:sp>
      <p:sp>
        <p:nvSpPr>
          <p:cNvPr id="126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Currently deployed touch-screen systems have good usability properties but no substantive verifiability.</a:t>
            </a:r>
          </a:p>
          <a:p>
            <a:r>
              <a:rPr lang="en-US" sz="2800" smtClean="0"/>
              <a:t>Paper-based systems offer some verifiability, but voters can only track their votes to a limited extent.  At best, voters can ensure that their intended votes went into a locked ballot box, but they must depend upon officials and procedures to ensure that their votes are included in the tally.</a:t>
            </a:r>
          </a:p>
        </p:txBody>
      </p:sp>
      <p:pic>
        <p:nvPicPr>
          <p:cNvPr id="1267716" name="Picture 4" descr="naelec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4663" y="1870075"/>
            <a:ext cx="31146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267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267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267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771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True Verifiability</a:t>
            </a:r>
          </a:p>
        </p:txBody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With well-built paper-based systems, voters can ensure that their intended votes went into a locked ballot box but must depend upon officials and procedures to ensure that their votes are included in the tally.</a:t>
            </a:r>
          </a:p>
          <a:p>
            <a:r>
              <a:rPr lang="en-US" smtClean="0"/>
              <a:t>“Open-audit” methods can give voters complete confidence that their intended votes were properly included in the tally.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4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Cryptographic Verifiability</a:t>
            </a:r>
          </a:p>
        </p:txBody>
      </p:sp>
      <p:sp>
        <p:nvSpPr>
          <p:cNvPr id="125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Many excellent cryptographic election schemes with </a:t>
            </a:r>
            <a:r>
              <a:rPr lang="en-US" i="1" smtClean="0"/>
              <a:t>very</a:t>
            </a:r>
            <a:r>
              <a:rPr lang="en-US" smtClean="0"/>
              <a:t> strong verifiability properties have been devised.</a:t>
            </a:r>
          </a:p>
          <a:p>
            <a:r>
              <a:rPr lang="en-US" smtClean="0"/>
              <a:t>The principal shortcomings of these schemes is their complexity …</a:t>
            </a:r>
          </a:p>
          <a:p>
            <a:pPr lvl="1"/>
            <a:r>
              <a:rPr lang="en-US" smtClean="0"/>
              <a:t>Computational</a:t>
            </a:r>
          </a:p>
          <a:p>
            <a:pPr lvl="1"/>
            <a:r>
              <a:rPr lang="en-US" smtClean="0"/>
              <a:t>Implementation</a:t>
            </a:r>
          </a:p>
          <a:p>
            <a:pPr lvl="1"/>
            <a:r>
              <a:rPr lang="en-US" smtClean="0"/>
              <a:t>Conceptual</a:t>
            </a:r>
          </a:p>
          <a:p>
            <a:pPr lvl="1"/>
            <a:r>
              <a:rPr lang="en-US" smtClean="0"/>
              <a:t>Operational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235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Reducing Complexity</a:t>
            </a:r>
          </a:p>
        </p:txBody>
      </p:sp>
      <p:sp>
        <p:nvSpPr>
          <p:cNvPr id="125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u="sng" smtClean="0"/>
              <a:t>Two tenets of this work</a:t>
            </a:r>
          </a:p>
          <a:p>
            <a:pPr>
              <a:buFontTx/>
              <a:buNone/>
            </a:pPr>
            <a:endParaRPr lang="en-US" u="sng" smtClean="0"/>
          </a:p>
          <a:p>
            <a:r>
              <a:rPr lang="en-US" smtClean="0"/>
              <a:t>The entire system should be as conceptually simple as possible.</a:t>
            </a:r>
          </a:p>
          <a:p>
            <a:endParaRPr lang="en-US" smtClean="0"/>
          </a:p>
          <a:p>
            <a:r>
              <a:rPr lang="en-US" smtClean="0"/>
              <a:t>Nothing more should be required of voters than in current voting systems.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337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Open-Audit Voting Systems</a:t>
            </a:r>
          </a:p>
        </p:txBody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00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mtClean="0"/>
              <a:t>There are many approaches to open-audit voting, but the primary options can be divided into two phases.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mtClean="0"/>
              <a:t>Voters transform their intentions into </a:t>
            </a:r>
            <a:r>
              <a:rPr lang="en-US" i="1" smtClean="0"/>
              <a:t>encrypted</a:t>
            </a:r>
            <a:r>
              <a:rPr lang="en-US" smtClean="0"/>
              <a:t> ballots and post their (named) ballots on a public list.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mtClean="0"/>
              <a:t>The list of encrypted votes is publicly processed to produce a tally </a:t>
            </a:r>
            <a:r>
              <a:rPr lang="en-US" i="1" smtClean="0"/>
              <a:t>and</a:t>
            </a:r>
            <a:r>
              <a:rPr lang="en-US" smtClean="0"/>
              <a:t> a proof that the tally is correct.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26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Encryption Phase</a:t>
            </a:r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Turning your intentions into an encrypted ballot should be easy – no?</a:t>
            </a:r>
          </a:p>
          <a:p>
            <a:r>
              <a:rPr lang="en-US" smtClean="0"/>
              <a:t>You can use your own machine.</a:t>
            </a:r>
          </a:p>
          <a:p>
            <a:r>
              <a:rPr lang="en-US" smtClean="0"/>
              <a:t>You can use any machine you trust.</a:t>
            </a:r>
          </a:p>
          <a:p>
            <a:r>
              <a:rPr lang="en-US" smtClean="0"/>
              <a:t>You can use a dedicated device.</a:t>
            </a:r>
          </a:p>
          <a:p>
            <a:pPr>
              <a:buFontTx/>
              <a:buNone/>
            </a:pPr>
            <a:r>
              <a:rPr lang="en-US" smtClean="0"/>
              <a:t>Researchers regarded this phase as uninteresting.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387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Tallying Phase</a:t>
            </a:r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Taking a set of encrypted ballots and transforming it, in a universally verifiable manner, into a tally (together with a proof of correctness) is a nice cryptographic mathematical problem.</a:t>
            </a:r>
          </a:p>
          <a:p>
            <a:pPr>
              <a:buFontTx/>
              <a:buNone/>
            </a:pPr>
            <a:r>
              <a:rPr lang="en-US" smtClean="0"/>
              <a:t>Researchers </a:t>
            </a:r>
            <a:r>
              <a:rPr lang="en-US" i="1" smtClean="0"/>
              <a:t>really</a:t>
            </a:r>
            <a:r>
              <a:rPr lang="en-US" smtClean="0"/>
              <a:t> liked this problem and spent decades developing and improving solutions.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Fundamental Tallying Decision</a:t>
            </a:r>
          </a:p>
        </p:txBody>
      </p:sp>
      <p:sp>
        <p:nvSpPr>
          <p:cNvPr id="101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smtClean="0"/>
              <a:t>You have essentially two paradigms to choose from  …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3600" smtClean="0"/>
          </a:p>
          <a:p>
            <a:pPr>
              <a:lnSpc>
                <a:spcPct val="80000"/>
              </a:lnSpc>
            </a:pPr>
            <a:r>
              <a:rPr lang="en-US" sz="3600" smtClean="0"/>
              <a:t>Anonymized Ballots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smtClean="0"/>
              <a:t>        </a:t>
            </a:r>
            <a:r>
              <a:rPr lang="en-US" sz="3600" smtClean="0">
                <a:solidFill>
                  <a:schemeClr val="accent2"/>
                </a:solidFill>
              </a:rPr>
              <a:t>(Mix Networks)</a:t>
            </a:r>
          </a:p>
          <a:p>
            <a:pPr>
              <a:lnSpc>
                <a:spcPct val="80000"/>
              </a:lnSpc>
            </a:pPr>
            <a:endParaRPr lang="en-US" sz="160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3600" smtClean="0"/>
              <a:t>Ballotless Tallying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smtClean="0">
                <a:solidFill>
                  <a:schemeClr val="accent2"/>
                </a:solidFill>
              </a:rPr>
              <a:t>        (Homomorphic Encryption)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78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2" descr="j02601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98700" y="1728788"/>
            <a:ext cx="4706938" cy="481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2" name="Rectangle 3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kumimoji="1" lang="en-US" sz="4400">
                <a:solidFill>
                  <a:schemeClr val="tx2"/>
                </a:solidFill>
                <a:latin typeface="Times New Roman" pitchFamily="18" charset="0"/>
              </a:rPr>
              <a:t>Anonymized Ballots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943100" y="2857500"/>
            <a:ext cx="5603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4800">
                <a:latin typeface="Comic Sans MS" pitchFamily="66" charset="0"/>
              </a:rPr>
              <a:t>2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Sophisticated Mathematics</a:t>
            </a:r>
          </a:p>
        </p:txBody>
      </p:sp>
      <p:sp>
        <p:nvSpPr>
          <p:cNvPr id="129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800" smtClean="0">
                <a:latin typeface="Comic Sans MS" pitchFamily="66" charset="0"/>
              </a:rPr>
              <a:t>       0</a:t>
            </a:r>
          </a:p>
          <a:p>
            <a:pPr>
              <a:buFontTx/>
              <a:buNone/>
            </a:pPr>
            <a:r>
              <a:rPr lang="en-US" sz="4800" smtClean="0">
                <a:latin typeface="Comic Sans MS" pitchFamily="66" charset="0"/>
              </a:rPr>
              <a:t>     5</a:t>
            </a:r>
          </a:p>
          <a:p>
            <a:pPr>
              <a:buFontTx/>
              <a:buNone/>
            </a:pPr>
            <a:r>
              <a:rPr lang="en-US" sz="4800" smtClean="0">
                <a:latin typeface="Comic Sans MS" pitchFamily="66" charset="0"/>
              </a:rPr>
              <a:t>4 2008.00</a:t>
            </a:r>
          </a:p>
          <a:p>
            <a:pPr>
              <a:buFontTx/>
              <a:buNone/>
            </a:pPr>
            <a:r>
              <a:rPr lang="en-US" sz="4800" smtClean="0">
                <a:latin typeface="Comic Sans MS" pitchFamily="66" charset="0"/>
              </a:rPr>
              <a:t> 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1257300" y="3771900"/>
            <a:ext cx="2413000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1244600" y="3771900"/>
            <a:ext cx="0" cy="67310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82700" y="4013200"/>
            <a:ext cx="731838" cy="254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 bwMode="auto">
          <a:xfrm>
            <a:off x="2014538" y="3086100"/>
            <a:ext cx="373062" cy="3683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auto">
          <a:xfrm rot="10800000" flipV="1">
            <a:off x="2014538" y="3086100"/>
            <a:ext cx="373062" cy="3683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1993900" y="4025900"/>
            <a:ext cx="419100" cy="254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374900" y="2870200"/>
            <a:ext cx="461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4800">
                <a:latin typeface="Comic Sans MS" pitchFamily="66" charset="0"/>
              </a:rPr>
              <a:t>1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74900" y="3949700"/>
            <a:ext cx="419100" cy="4064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705100" y="2870200"/>
            <a:ext cx="10890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4800">
                <a:latin typeface="Comic Sans MS" pitchFamily="66" charset="0"/>
              </a:rPr>
              <a:t>.99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2921000" y="4000500"/>
            <a:ext cx="749300" cy="3175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2654300" y="2870200"/>
            <a:ext cx="1139825" cy="850900"/>
          </a:xfrm>
          <a:prstGeom prst="ellipse">
            <a:avLst/>
          </a:prstGeom>
          <a:noFill/>
          <a:ln w="76200" cap="sq" algn="ctr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584700" y="2947988"/>
            <a:ext cx="3748088" cy="2289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latin typeface="Comic Sans MS" pitchFamily="66" charset="0"/>
              </a:rPr>
              <a:t>Remainder appears to be statistically near to zero.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9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9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500"/>
                            </p:stCondLst>
                            <p:childTnLst>
                              <p:par>
                                <p:cTn id="4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1"/>
      <p:bldP spid="24" grpId="0" animBg="1"/>
      <p:bldP spid="2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2" descr="j02601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213" y="2509838"/>
            <a:ext cx="1404937" cy="283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6" name="Picture 3" descr="j02601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01975" y="2552700"/>
            <a:ext cx="2940050" cy="284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7" name="Picture 5" descr="j025779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88125" y="2820988"/>
            <a:ext cx="1738313" cy="210026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  <p:sp>
        <p:nvSpPr>
          <p:cNvPr id="57348" name="Rectangle 6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kumimoji="1" lang="en-US" sz="4400">
                <a:solidFill>
                  <a:schemeClr val="tx2"/>
                </a:solidFill>
                <a:latin typeface="Times New Roman" pitchFamily="18" charset="0"/>
              </a:rPr>
              <a:t>Ballotless Tallying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Pros and Cons of Ballots</a:t>
            </a:r>
          </a:p>
        </p:txBody>
      </p:sp>
      <p:sp>
        <p:nvSpPr>
          <p:cNvPr id="102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2400" smtClean="0"/>
          </a:p>
          <a:p>
            <a:r>
              <a:rPr lang="en-US" sz="4000" smtClean="0"/>
              <a:t>Ballots simplify write-ins.</a:t>
            </a:r>
          </a:p>
          <a:p>
            <a:endParaRPr lang="en-US" sz="3600" smtClean="0"/>
          </a:p>
          <a:p>
            <a:r>
              <a:rPr lang="en-US" sz="4000" smtClean="0"/>
              <a:t>Ballots make it harder to enforce privacy.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27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9600" smtClean="0"/>
              <a:t>Ballotless</a:t>
            </a:r>
          </a:p>
          <a:p>
            <a:pPr>
              <a:buFontTx/>
              <a:buNone/>
            </a:pPr>
            <a:r>
              <a:rPr lang="en-US" sz="9600" smtClean="0"/>
              <a:t>Tallying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Homomorphic Paradigm</a:t>
            </a:r>
          </a:p>
        </p:txBody>
      </p:sp>
      <p:pic>
        <p:nvPicPr>
          <p:cNvPr id="60418" name="Picture 3" descr="j02601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7038" y="3355975"/>
            <a:ext cx="1404937" cy="283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19" name="Picture 4" descr="j02601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59300" y="3340100"/>
            <a:ext cx="2940050" cy="284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0" name="Text Box 5"/>
          <p:cNvSpPr txBox="1">
            <a:spLocks noChangeArrowheads="1"/>
          </p:cNvSpPr>
          <p:nvPr/>
        </p:nvSpPr>
        <p:spPr bwMode="auto">
          <a:xfrm>
            <a:off x="0" y="2081213"/>
            <a:ext cx="9144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1" eaLnBrk="0" hangingPunct="0"/>
            <a:r>
              <a:rPr lang="en-US"/>
              <a:t>Benaloh (Cohen), Fischer (1985) 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Homomorphic Paradigm</a:t>
            </a:r>
          </a:p>
        </p:txBody>
      </p:sp>
      <p:sp>
        <p:nvSpPr>
          <p:cNvPr id="61442" name="Rectangle 3"/>
          <p:cNvSpPr>
            <a:spLocks noChangeArrowheads="1"/>
          </p:cNvSpPr>
          <p:nvPr/>
        </p:nvSpPr>
        <p:spPr bwMode="auto">
          <a:xfrm>
            <a:off x="914400" y="30670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443" name="Line 4"/>
          <p:cNvSpPr>
            <a:spLocks noChangeShapeType="1"/>
          </p:cNvSpPr>
          <p:nvPr/>
        </p:nvSpPr>
        <p:spPr bwMode="auto">
          <a:xfrm>
            <a:off x="9144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444" name="Line 5"/>
          <p:cNvSpPr>
            <a:spLocks noChangeShapeType="1"/>
          </p:cNvSpPr>
          <p:nvPr/>
        </p:nvSpPr>
        <p:spPr bwMode="auto">
          <a:xfrm flipV="1">
            <a:off x="13779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445" name="Rectangle 6"/>
          <p:cNvSpPr>
            <a:spLocks noChangeArrowheads="1"/>
          </p:cNvSpPr>
          <p:nvPr/>
        </p:nvSpPr>
        <p:spPr bwMode="auto">
          <a:xfrm>
            <a:off x="914400" y="39687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446" name="Line 7"/>
          <p:cNvSpPr>
            <a:spLocks noChangeShapeType="1"/>
          </p:cNvSpPr>
          <p:nvPr/>
        </p:nvSpPr>
        <p:spPr bwMode="auto">
          <a:xfrm>
            <a:off x="9144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447" name="Line 8"/>
          <p:cNvSpPr>
            <a:spLocks noChangeShapeType="1"/>
          </p:cNvSpPr>
          <p:nvPr/>
        </p:nvSpPr>
        <p:spPr bwMode="auto">
          <a:xfrm flipV="1">
            <a:off x="13779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448" name="Rectangle 9"/>
          <p:cNvSpPr>
            <a:spLocks noChangeArrowheads="1"/>
          </p:cNvSpPr>
          <p:nvPr/>
        </p:nvSpPr>
        <p:spPr bwMode="auto">
          <a:xfrm>
            <a:off x="914400" y="48196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449" name="Line 10"/>
          <p:cNvSpPr>
            <a:spLocks noChangeShapeType="1"/>
          </p:cNvSpPr>
          <p:nvPr/>
        </p:nvSpPr>
        <p:spPr bwMode="auto">
          <a:xfrm>
            <a:off x="9144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450" name="Line 11"/>
          <p:cNvSpPr>
            <a:spLocks noChangeShapeType="1"/>
          </p:cNvSpPr>
          <p:nvPr/>
        </p:nvSpPr>
        <p:spPr bwMode="auto">
          <a:xfrm flipV="1">
            <a:off x="13779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451" name="Rectangle 12"/>
          <p:cNvSpPr>
            <a:spLocks noChangeArrowheads="1"/>
          </p:cNvSpPr>
          <p:nvPr/>
        </p:nvSpPr>
        <p:spPr bwMode="auto">
          <a:xfrm>
            <a:off x="914400" y="57213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452" name="Line 13"/>
          <p:cNvSpPr>
            <a:spLocks noChangeShapeType="1"/>
          </p:cNvSpPr>
          <p:nvPr/>
        </p:nvSpPr>
        <p:spPr bwMode="auto">
          <a:xfrm>
            <a:off x="9144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453" name="Line 14"/>
          <p:cNvSpPr>
            <a:spLocks noChangeShapeType="1"/>
          </p:cNvSpPr>
          <p:nvPr/>
        </p:nvSpPr>
        <p:spPr bwMode="auto">
          <a:xfrm flipV="1">
            <a:off x="13779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454" name="Line 15"/>
          <p:cNvSpPr>
            <a:spLocks noChangeShapeType="1"/>
          </p:cNvSpPr>
          <p:nvPr/>
        </p:nvSpPr>
        <p:spPr bwMode="auto">
          <a:xfrm>
            <a:off x="1377950" y="32654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455" name="Line 16"/>
          <p:cNvSpPr>
            <a:spLocks noChangeShapeType="1"/>
          </p:cNvSpPr>
          <p:nvPr/>
        </p:nvSpPr>
        <p:spPr bwMode="auto">
          <a:xfrm>
            <a:off x="1377950" y="41671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456" name="Line 17"/>
          <p:cNvSpPr>
            <a:spLocks noChangeShapeType="1"/>
          </p:cNvSpPr>
          <p:nvPr/>
        </p:nvSpPr>
        <p:spPr bwMode="auto">
          <a:xfrm>
            <a:off x="1377950" y="50180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1457" name="Line 18"/>
          <p:cNvSpPr>
            <a:spLocks noChangeShapeType="1"/>
          </p:cNvSpPr>
          <p:nvPr/>
        </p:nvSpPr>
        <p:spPr bwMode="auto">
          <a:xfrm>
            <a:off x="1377950" y="59197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grpSp>
        <p:nvGrpSpPr>
          <p:cNvPr id="1202195" name="Group 19"/>
          <p:cNvGrpSpPr>
            <a:grpSpLocks/>
          </p:cNvGrpSpPr>
          <p:nvPr/>
        </p:nvGrpSpPr>
        <p:grpSpPr bwMode="auto">
          <a:xfrm>
            <a:off x="5243513" y="3692525"/>
            <a:ext cx="3436937" cy="1816100"/>
            <a:chOff x="3303" y="2326"/>
            <a:chExt cx="2165" cy="1144"/>
          </a:xfrm>
        </p:grpSpPr>
        <p:sp>
          <p:nvSpPr>
            <p:cNvPr id="61461" name="Line 20"/>
            <p:cNvSpPr>
              <a:spLocks noChangeShapeType="1"/>
            </p:cNvSpPr>
            <p:nvPr/>
          </p:nvSpPr>
          <p:spPr bwMode="auto">
            <a:xfrm>
              <a:off x="3303" y="2889"/>
              <a:ext cx="126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Rectangle 21"/>
            <p:cNvSpPr>
              <a:spLocks noChangeArrowheads="1"/>
            </p:cNvSpPr>
            <p:nvPr/>
          </p:nvSpPr>
          <p:spPr bwMode="auto">
            <a:xfrm>
              <a:off x="4566" y="2326"/>
              <a:ext cx="902" cy="1144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solidFill>
                    <a:schemeClr val="accent1"/>
                  </a:solidFill>
                </a:rPr>
                <a:t>Tally</a:t>
              </a:r>
            </a:p>
          </p:txBody>
        </p:sp>
      </p:grpSp>
      <p:pic>
        <p:nvPicPr>
          <p:cNvPr id="61459" name="Picture 22" descr="j02601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4375" y="2581275"/>
            <a:ext cx="1989138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02199" name="Picture 23" descr="j00787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16538" y="2422525"/>
            <a:ext cx="2841625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2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2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0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Homomorphic Paradigm</a:t>
            </a:r>
          </a:p>
        </p:txBody>
      </p:sp>
      <p:sp>
        <p:nvSpPr>
          <p:cNvPr id="62466" name="Rectangle 3"/>
          <p:cNvSpPr>
            <a:spLocks noChangeArrowheads="1"/>
          </p:cNvSpPr>
          <p:nvPr/>
        </p:nvSpPr>
        <p:spPr bwMode="auto">
          <a:xfrm>
            <a:off x="914400" y="30670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2467" name="Line 4"/>
          <p:cNvSpPr>
            <a:spLocks noChangeShapeType="1"/>
          </p:cNvSpPr>
          <p:nvPr/>
        </p:nvSpPr>
        <p:spPr bwMode="auto">
          <a:xfrm>
            <a:off x="9144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68" name="Line 5"/>
          <p:cNvSpPr>
            <a:spLocks noChangeShapeType="1"/>
          </p:cNvSpPr>
          <p:nvPr/>
        </p:nvSpPr>
        <p:spPr bwMode="auto">
          <a:xfrm flipV="1">
            <a:off x="13779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69" name="Rectangle 6"/>
          <p:cNvSpPr>
            <a:spLocks noChangeArrowheads="1"/>
          </p:cNvSpPr>
          <p:nvPr/>
        </p:nvSpPr>
        <p:spPr bwMode="auto">
          <a:xfrm>
            <a:off x="914400" y="39687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2470" name="Line 7"/>
          <p:cNvSpPr>
            <a:spLocks noChangeShapeType="1"/>
          </p:cNvSpPr>
          <p:nvPr/>
        </p:nvSpPr>
        <p:spPr bwMode="auto">
          <a:xfrm>
            <a:off x="9144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71" name="Line 8"/>
          <p:cNvSpPr>
            <a:spLocks noChangeShapeType="1"/>
          </p:cNvSpPr>
          <p:nvPr/>
        </p:nvSpPr>
        <p:spPr bwMode="auto">
          <a:xfrm flipV="1">
            <a:off x="13779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72" name="Rectangle 9"/>
          <p:cNvSpPr>
            <a:spLocks noChangeArrowheads="1"/>
          </p:cNvSpPr>
          <p:nvPr/>
        </p:nvSpPr>
        <p:spPr bwMode="auto">
          <a:xfrm>
            <a:off x="914400" y="48196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2473" name="Line 10"/>
          <p:cNvSpPr>
            <a:spLocks noChangeShapeType="1"/>
          </p:cNvSpPr>
          <p:nvPr/>
        </p:nvSpPr>
        <p:spPr bwMode="auto">
          <a:xfrm>
            <a:off x="9144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74" name="Line 11"/>
          <p:cNvSpPr>
            <a:spLocks noChangeShapeType="1"/>
          </p:cNvSpPr>
          <p:nvPr/>
        </p:nvSpPr>
        <p:spPr bwMode="auto">
          <a:xfrm flipV="1">
            <a:off x="13779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75" name="Rectangle 12"/>
          <p:cNvSpPr>
            <a:spLocks noChangeArrowheads="1"/>
          </p:cNvSpPr>
          <p:nvPr/>
        </p:nvSpPr>
        <p:spPr bwMode="auto">
          <a:xfrm>
            <a:off x="914400" y="57213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2476" name="Line 13"/>
          <p:cNvSpPr>
            <a:spLocks noChangeShapeType="1"/>
          </p:cNvSpPr>
          <p:nvPr/>
        </p:nvSpPr>
        <p:spPr bwMode="auto">
          <a:xfrm>
            <a:off x="9144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477" name="Line 14"/>
          <p:cNvSpPr>
            <a:spLocks noChangeShapeType="1"/>
          </p:cNvSpPr>
          <p:nvPr/>
        </p:nvSpPr>
        <p:spPr bwMode="auto">
          <a:xfrm flipV="1">
            <a:off x="13779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03215" name="Group 15"/>
          <p:cNvGrpSpPr>
            <a:grpSpLocks/>
          </p:cNvGrpSpPr>
          <p:nvPr/>
        </p:nvGrpSpPr>
        <p:grpSpPr bwMode="auto">
          <a:xfrm>
            <a:off x="6159500" y="3692525"/>
            <a:ext cx="2520950" cy="1816100"/>
            <a:chOff x="3880" y="2326"/>
            <a:chExt cx="1588" cy="1144"/>
          </a:xfrm>
        </p:grpSpPr>
        <p:sp>
          <p:nvSpPr>
            <p:cNvPr id="62493" name="Line 16"/>
            <p:cNvSpPr>
              <a:spLocks noChangeShapeType="1"/>
            </p:cNvSpPr>
            <p:nvPr/>
          </p:nvSpPr>
          <p:spPr bwMode="auto">
            <a:xfrm>
              <a:off x="3880" y="2889"/>
              <a:ext cx="68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Rectangle 17"/>
            <p:cNvSpPr>
              <a:spLocks noChangeArrowheads="1"/>
            </p:cNvSpPr>
            <p:nvPr/>
          </p:nvSpPr>
          <p:spPr bwMode="auto">
            <a:xfrm>
              <a:off x="4566" y="2326"/>
              <a:ext cx="902" cy="1144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solidFill>
                    <a:schemeClr val="accent1"/>
                  </a:solidFill>
                </a:rPr>
                <a:t>Tally</a:t>
              </a:r>
            </a:p>
          </p:txBody>
        </p:sp>
      </p:grpSp>
      <p:pic>
        <p:nvPicPr>
          <p:cNvPr id="1203218" name="Picture 18" descr="j00787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75" y="2422525"/>
            <a:ext cx="2841625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03219" name="Group 19"/>
          <p:cNvGrpSpPr>
            <a:grpSpLocks/>
          </p:cNvGrpSpPr>
          <p:nvPr/>
        </p:nvGrpSpPr>
        <p:grpSpPr bwMode="auto">
          <a:xfrm>
            <a:off x="1377950" y="3265488"/>
            <a:ext cx="2235200" cy="2654300"/>
            <a:chOff x="868" y="2057"/>
            <a:chExt cx="1408" cy="1672"/>
          </a:xfrm>
        </p:grpSpPr>
        <p:sp>
          <p:nvSpPr>
            <p:cNvPr id="62486" name="Line 20"/>
            <p:cNvSpPr>
              <a:spLocks noChangeShapeType="1"/>
            </p:cNvSpPr>
            <p:nvPr/>
          </p:nvSpPr>
          <p:spPr bwMode="auto">
            <a:xfrm>
              <a:off x="868" y="2057"/>
              <a:ext cx="1003" cy="5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21"/>
            <p:cNvSpPr>
              <a:spLocks noChangeShapeType="1"/>
            </p:cNvSpPr>
            <p:nvPr/>
          </p:nvSpPr>
          <p:spPr bwMode="auto">
            <a:xfrm>
              <a:off x="868" y="2625"/>
              <a:ext cx="893" cy="117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22"/>
            <p:cNvSpPr>
              <a:spLocks noChangeShapeType="1"/>
            </p:cNvSpPr>
            <p:nvPr/>
          </p:nvSpPr>
          <p:spPr bwMode="auto">
            <a:xfrm flipV="1">
              <a:off x="868" y="3036"/>
              <a:ext cx="893" cy="125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9" name="Line 23"/>
            <p:cNvSpPr>
              <a:spLocks noChangeShapeType="1"/>
            </p:cNvSpPr>
            <p:nvPr/>
          </p:nvSpPr>
          <p:spPr bwMode="auto">
            <a:xfrm flipV="1">
              <a:off x="868" y="3161"/>
              <a:ext cx="1003" cy="5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0" name="Oval 24"/>
            <p:cNvSpPr>
              <a:spLocks noChangeArrowheads="1"/>
            </p:cNvSpPr>
            <p:nvPr/>
          </p:nvSpPr>
          <p:spPr bwMode="auto">
            <a:xfrm>
              <a:off x="1717" y="2625"/>
              <a:ext cx="559" cy="536"/>
            </a:xfrm>
            <a:prstGeom prst="ellips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62491" name="Line 25"/>
            <p:cNvSpPr>
              <a:spLocks noChangeShapeType="1"/>
            </p:cNvSpPr>
            <p:nvPr/>
          </p:nvSpPr>
          <p:spPr bwMode="auto">
            <a:xfrm flipH="1">
              <a:off x="1828" y="2726"/>
              <a:ext cx="324" cy="326"/>
            </a:xfrm>
            <a:prstGeom prst="line">
              <a:avLst/>
            </a:prstGeom>
            <a:noFill/>
            <a:ln w="762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92" name="Line 26"/>
            <p:cNvSpPr>
              <a:spLocks noChangeShapeType="1"/>
            </p:cNvSpPr>
            <p:nvPr/>
          </p:nvSpPr>
          <p:spPr bwMode="auto">
            <a:xfrm>
              <a:off x="1824" y="2726"/>
              <a:ext cx="326" cy="336"/>
            </a:xfrm>
            <a:prstGeom prst="line">
              <a:avLst/>
            </a:prstGeom>
            <a:noFill/>
            <a:ln w="762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03227" name="Group 27"/>
          <p:cNvGrpSpPr>
            <a:grpSpLocks/>
          </p:cNvGrpSpPr>
          <p:nvPr/>
        </p:nvGrpSpPr>
        <p:grpSpPr bwMode="auto">
          <a:xfrm>
            <a:off x="3622675" y="3692525"/>
            <a:ext cx="2536825" cy="1816100"/>
            <a:chOff x="2282" y="2326"/>
            <a:chExt cx="1598" cy="1144"/>
          </a:xfrm>
        </p:grpSpPr>
        <p:sp>
          <p:nvSpPr>
            <p:cNvPr id="62482" name="Line 28"/>
            <p:cNvSpPr>
              <a:spLocks noChangeShapeType="1"/>
            </p:cNvSpPr>
            <p:nvPr/>
          </p:nvSpPr>
          <p:spPr bwMode="auto">
            <a:xfrm>
              <a:off x="2282" y="2889"/>
              <a:ext cx="67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Rectangle 29"/>
            <p:cNvSpPr>
              <a:spLocks noChangeArrowheads="1"/>
            </p:cNvSpPr>
            <p:nvPr/>
          </p:nvSpPr>
          <p:spPr bwMode="auto">
            <a:xfrm>
              <a:off x="2955" y="2326"/>
              <a:ext cx="925" cy="1144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62484" name="Line 30"/>
            <p:cNvSpPr>
              <a:spLocks noChangeShapeType="1"/>
            </p:cNvSpPr>
            <p:nvPr/>
          </p:nvSpPr>
          <p:spPr bwMode="auto">
            <a:xfrm>
              <a:off x="2955" y="2326"/>
              <a:ext cx="443" cy="182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31"/>
            <p:cNvSpPr>
              <a:spLocks noChangeShapeType="1"/>
            </p:cNvSpPr>
            <p:nvPr/>
          </p:nvSpPr>
          <p:spPr bwMode="auto">
            <a:xfrm flipV="1">
              <a:off x="3398" y="2326"/>
              <a:ext cx="482" cy="182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0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03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03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03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03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Encryption</a:t>
            </a:r>
          </a:p>
        </p:txBody>
      </p:sp>
      <p:sp>
        <p:nvSpPr>
          <p:cNvPr id="126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smtClean="0"/>
              <a:t>It is possible to construct public-key encryption functions such that if   </a:t>
            </a:r>
            <a:r>
              <a:rPr lang="en-US" sz="4000" i="1" smtClean="0">
                <a:solidFill>
                  <a:schemeClr val="accent2"/>
                </a:solidFill>
              </a:rPr>
              <a:t>A</a:t>
            </a:r>
            <a:r>
              <a:rPr lang="en-US" sz="4000" smtClean="0"/>
              <a:t> is </a:t>
            </a:r>
            <a:r>
              <a:rPr lang="en-US" sz="4000" i="1" smtClean="0"/>
              <a:t>an</a:t>
            </a:r>
            <a:r>
              <a:rPr lang="en-US" sz="4000" smtClean="0"/>
              <a:t> encryption of </a:t>
            </a:r>
            <a:r>
              <a:rPr lang="en-US" sz="4000" i="1" smtClean="0">
                <a:solidFill>
                  <a:schemeClr val="accent2"/>
                </a:solidFill>
              </a:rPr>
              <a:t>a</a:t>
            </a:r>
            <a:r>
              <a:rPr lang="en-US" sz="4000" smtClean="0">
                <a:solidFill>
                  <a:schemeClr val="accent2"/>
                </a:solidFill>
              </a:rPr>
              <a:t> </a:t>
            </a:r>
            <a:r>
              <a:rPr lang="en-US" sz="4000" smtClean="0">
                <a:sym typeface="Symbol" pitchFamily="18" charset="2"/>
              </a:rPr>
              <a:t>and            </a:t>
            </a:r>
            <a:r>
              <a:rPr lang="en-US" sz="4000" i="1" smtClean="0">
                <a:solidFill>
                  <a:schemeClr val="accent2"/>
                </a:solidFill>
                <a:sym typeface="Symbol" pitchFamily="18" charset="2"/>
              </a:rPr>
              <a:t>B</a:t>
            </a:r>
            <a:r>
              <a:rPr lang="en-US" sz="4000" smtClean="0">
                <a:sym typeface="Symbol" pitchFamily="18" charset="2"/>
              </a:rPr>
              <a:t> is </a:t>
            </a:r>
            <a:r>
              <a:rPr lang="en-US" sz="4000" i="1" smtClean="0">
                <a:sym typeface="Symbol" pitchFamily="18" charset="2"/>
              </a:rPr>
              <a:t>an</a:t>
            </a:r>
            <a:r>
              <a:rPr lang="en-US" sz="4000" smtClean="0">
                <a:sym typeface="Symbol" pitchFamily="18" charset="2"/>
              </a:rPr>
              <a:t> encryption of </a:t>
            </a:r>
            <a:r>
              <a:rPr lang="en-US" sz="4000" i="1" smtClean="0">
                <a:solidFill>
                  <a:schemeClr val="accent2"/>
                </a:solidFill>
                <a:sym typeface="Symbol" pitchFamily="18" charset="2"/>
              </a:rPr>
              <a:t>b</a:t>
            </a:r>
            <a:r>
              <a:rPr lang="en-US" sz="4000" smtClean="0">
                <a:sym typeface="Symbol" pitchFamily="18" charset="2"/>
              </a:rPr>
              <a:t> then      </a:t>
            </a:r>
            <a:r>
              <a:rPr lang="en-US" sz="4000" i="1" smtClean="0">
                <a:solidFill>
                  <a:schemeClr val="accent2"/>
                </a:solidFill>
                <a:sym typeface="Symbol" pitchFamily="18" charset="2"/>
              </a:rPr>
              <a:t>A</a:t>
            </a:r>
            <a:r>
              <a:rPr lang="en-US" sz="4000" smtClean="0">
                <a:solidFill>
                  <a:schemeClr val="accent2"/>
                </a:solidFill>
                <a:sym typeface="Symbol" pitchFamily="18" charset="2"/>
              </a:rPr>
              <a:t></a:t>
            </a:r>
            <a:r>
              <a:rPr lang="en-US" sz="4000" i="1" smtClean="0">
                <a:solidFill>
                  <a:schemeClr val="accent2"/>
                </a:solidFill>
                <a:sym typeface="Symbol" pitchFamily="18" charset="2"/>
              </a:rPr>
              <a:t>B</a:t>
            </a:r>
            <a:r>
              <a:rPr lang="en-US" sz="4000" smtClean="0">
                <a:sym typeface="Symbol" pitchFamily="18" charset="2"/>
              </a:rPr>
              <a:t> is </a:t>
            </a:r>
            <a:r>
              <a:rPr lang="en-US" sz="4000" i="1" smtClean="0">
                <a:sym typeface="Symbol" pitchFamily="18" charset="2"/>
              </a:rPr>
              <a:t>an</a:t>
            </a:r>
            <a:r>
              <a:rPr lang="en-US" sz="4000" smtClean="0">
                <a:sym typeface="Symbol" pitchFamily="18" charset="2"/>
              </a:rPr>
              <a:t> encryption of </a:t>
            </a:r>
            <a:r>
              <a:rPr lang="en-US" sz="4000" i="1" smtClean="0">
                <a:solidFill>
                  <a:schemeClr val="accent2"/>
                </a:solidFill>
                <a:sym typeface="Symbol" pitchFamily="18" charset="2"/>
              </a:rPr>
              <a:t>a</a:t>
            </a:r>
            <a:r>
              <a:rPr lang="en-US" sz="4000" smtClean="0">
                <a:solidFill>
                  <a:schemeClr val="accent2"/>
                </a:solidFill>
                <a:sym typeface="Symbol" pitchFamily="18" charset="2"/>
              </a:rPr>
              <a:t>+</a:t>
            </a:r>
            <a:r>
              <a:rPr lang="en-US" sz="4000" i="1" smtClean="0">
                <a:solidFill>
                  <a:schemeClr val="accent2"/>
                </a:solidFill>
                <a:sym typeface="Symbol" pitchFamily="18" charset="2"/>
              </a:rPr>
              <a:t>b</a:t>
            </a:r>
            <a:r>
              <a:rPr lang="en-US" sz="4000" smtClean="0">
                <a:sym typeface="Symbol" pitchFamily="18" charset="2"/>
              </a:rPr>
              <a:t>.</a:t>
            </a:r>
          </a:p>
          <a:p>
            <a:pPr>
              <a:buFontTx/>
              <a:buNone/>
            </a:pPr>
            <a:r>
              <a:rPr lang="en-US" sz="3600" smtClean="0">
                <a:sym typeface="Symbol" pitchFamily="18" charset="2"/>
              </a:rPr>
              <a:t> </a:t>
            </a:r>
            <a:r>
              <a:rPr lang="en-US" sz="3600" smtClean="0">
                <a:solidFill>
                  <a:schemeClr val="accent2"/>
                </a:solidFill>
              </a:rPr>
              <a:t>(</a:t>
            </a:r>
            <a:r>
              <a:rPr lang="en-US" sz="3600" i="1" smtClean="0">
                <a:solidFill>
                  <a:schemeClr val="accent2"/>
                </a:solidFill>
              </a:rPr>
              <a:t>A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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(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a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))  (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B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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(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b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))  (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A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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B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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(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a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+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b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873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Encryption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smtClean="0"/>
              <a:t>In particular, given an encryption </a:t>
            </a:r>
            <a:r>
              <a:rPr lang="en-US" sz="3600" i="1" smtClean="0">
                <a:solidFill>
                  <a:schemeClr val="accent2"/>
                </a:solidFill>
              </a:rPr>
              <a:t>M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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(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m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) </a:t>
            </a:r>
            <a:r>
              <a:rPr lang="en-US" sz="4000" smtClean="0"/>
              <a:t>, one can create a </a:t>
            </a:r>
            <a:r>
              <a:rPr lang="en-US" sz="4000" i="1" smtClean="0"/>
              <a:t>different</a:t>
            </a:r>
            <a:r>
              <a:rPr lang="en-US" sz="4000" smtClean="0"/>
              <a:t> </a:t>
            </a:r>
            <a:r>
              <a:rPr lang="en-US" sz="3600" i="1" smtClean="0">
                <a:solidFill>
                  <a:schemeClr val="accent2"/>
                </a:solidFill>
              </a:rPr>
              <a:t>M’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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(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m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) </a:t>
            </a:r>
            <a:r>
              <a:rPr lang="en-US" sz="4000" smtClean="0"/>
              <a:t>by generating an encryption of zero </a:t>
            </a:r>
            <a:r>
              <a:rPr lang="en-US" sz="3600" i="1" smtClean="0">
                <a:solidFill>
                  <a:schemeClr val="accent2"/>
                </a:solidFill>
              </a:rPr>
              <a:t>Z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</a:t>
            </a:r>
            <a:r>
              <a:rPr lang="en-US" sz="3600" i="1" smtClean="0">
                <a:solidFill>
                  <a:schemeClr val="accent2"/>
                </a:solidFill>
                <a:sym typeface="Symbol" pitchFamily="18" charset="2"/>
              </a:rPr>
              <a:t>E</a:t>
            </a:r>
            <a:r>
              <a:rPr lang="en-US" sz="3600" smtClean="0">
                <a:solidFill>
                  <a:schemeClr val="accent2"/>
                </a:solidFill>
                <a:sym typeface="Symbol" pitchFamily="18" charset="2"/>
              </a:rPr>
              <a:t>(0) </a:t>
            </a:r>
            <a:r>
              <a:rPr lang="en-US" sz="4000" smtClean="0"/>
              <a:t>and forming </a:t>
            </a:r>
            <a:r>
              <a:rPr lang="en-US" sz="3600" i="1" smtClean="0">
                <a:solidFill>
                  <a:schemeClr val="accent2"/>
                </a:solidFill>
              </a:rPr>
              <a:t>M’=MZ</a:t>
            </a:r>
            <a:r>
              <a:rPr lang="en-US" sz="40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Encryption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u="sng" smtClean="0"/>
              <a:t>Some Homomorphic Functions</a:t>
            </a:r>
          </a:p>
          <a:p>
            <a:pPr>
              <a:buFontTx/>
              <a:buNone/>
            </a:pPr>
            <a:endParaRPr lang="en-US" sz="1200" u="sng" smtClean="0"/>
          </a:p>
          <a:p>
            <a:r>
              <a:rPr lang="en-US" sz="4000" smtClean="0"/>
              <a:t>RSA:  </a:t>
            </a:r>
            <a:r>
              <a:rPr lang="en-US" sz="4000" i="1" smtClean="0">
                <a:solidFill>
                  <a:srgbClr val="FF9900"/>
                </a:solidFill>
              </a:rPr>
              <a:t>E</a:t>
            </a:r>
            <a:r>
              <a:rPr lang="en-US" sz="4000" smtClean="0">
                <a:solidFill>
                  <a:srgbClr val="FF9900"/>
                </a:solidFill>
              </a:rPr>
              <a:t>(</a:t>
            </a:r>
            <a:r>
              <a:rPr lang="en-US" sz="4000" i="1" smtClean="0">
                <a:solidFill>
                  <a:srgbClr val="FF9900"/>
                </a:solidFill>
              </a:rPr>
              <a:t>m</a:t>
            </a:r>
            <a:r>
              <a:rPr lang="en-US" sz="4000" smtClean="0">
                <a:solidFill>
                  <a:srgbClr val="FF9900"/>
                </a:solidFill>
              </a:rPr>
              <a:t>) = </a:t>
            </a:r>
            <a:r>
              <a:rPr lang="en-US" sz="4000" i="1" smtClean="0">
                <a:solidFill>
                  <a:srgbClr val="FF9900"/>
                </a:solidFill>
              </a:rPr>
              <a:t>m</a:t>
            </a:r>
            <a:r>
              <a:rPr lang="en-US" sz="4000" i="1" baseline="30000" smtClean="0">
                <a:solidFill>
                  <a:srgbClr val="FF9900"/>
                </a:solidFill>
              </a:rPr>
              <a:t>e</a:t>
            </a:r>
            <a:r>
              <a:rPr lang="en-US" sz="4000" i="1" smtClean="0">
                <a:solidFill>
                  <a:srgbClr val="FF9900"/>
                </a:solidFill>
              </a:rPr>
              <a:t> </a:t>
            </a:r>
            <a:r>
              <a:rPr lang="en-US" sz="4000" smtClean="0">
                <a:solidFill>
                  <a:srgbClr val="FF9900"/>
                </a:solidFill>
              </a:rPr>
              <a:t>mod </a:t>
            </a:r>
            <a:r>
              <a:rPr lang="en-US" sz="4000" i="1" smtClean="0">
                <a:solidFill>
                  <a:srgbClr val="FF9900"/>
                </a:solidFill>
              </a:rPr>
              <a:t>n</a:t>
            </a:r>
          </a:p>
          <a:p>
            <a:r>
              <a:rPr lang="en-US" sz="4000" smtClean="0"/>
              <a:t>ElGamal:  </a:t>
            </a:r>
            <a:r>
              <a:rPr lang="en-US" sz="4000" i="1" smtClean="0">
                <a:solidFill>
                  <a:srgbClr val="FF9900"/>
                </a:solidFill>
              </a:rPr>
              <a:t>E</a:t>
            </a:r>
            <a:r>
              <a:rPr lang="en-US" sz="4000" smtClean="0">
                <a:solidFill>
                  <a:srgbClr val="FF9900"/>
                </a:solidFill>
              </a:rPr>
              <a:t>(</a:t>
            </a:r>
            <a:r>
              <a:rPr lang="en-US" sz="4000" i="1" smtClean="0">
                <a:solidFill>
                  <a:srgbClr val="FF9900"/>
                </a:solidFill>
              </a:rPr>
              <a:t>m,r</a:t>
            </a:r>
            <a:r>
              <a:rPr lang="en-US" sz="4000" smtClean="0">
                <a:solidFill>
                  <a:srgbClr val="FF9900"/>
                </a:solidFill>
              </a:rPr>
              <a:t>) = (</a:t>
            </a:r>
            <a:r>
              <a:rPr lang="en-US" sz="4000" i="1" smtClean="0">
                <a:solidFill>
                  <a:srgbClr val="FF9900"/>
                </a:solidFill>
              </a:rPr>
              <a:t>g</a:t>
            </a:r>
            <a:r>
              <a:rPr lang="en-US" sz="4000" i="1" baseline="30000" smtClean="0">
                <a:solidFill>
                  <a:srgbClr val="FF9900"/>
                </a:solidFill>
              </a:rPr>
              <a:t>r</a:t>
            </a:r>
            <a:r>
              <a:rPr lang="en-US" sz="4000" i="1" smtClean="0">
                <a:solidFill>
                  <a:srgbClr val="FF9900"/>
                </a:solidFill>
              </a:rPr>
              <a:t>,mh</a:t>
            </a:r>
            <a:r>
              <a:rPr lang="en-US" sz="4000" i="1" baseline="30000" smtClean="0">
                <a:solidFill>
                  <a:srgbClr val="FF9900"/>
                </a:solidFill>
              </a:rPr>
              <a:t>r</a:t>
            </a:r>
            <a:r>
              <a:rPr lang="en-US" sz="4000" smtClean="0">
                <a:solidFill>
                  <a:srgbClr val="FF9900"/>
                </a:solidFill>
              </a:rPr>
              <a:t>) mod </a:t>
            </a:r>
            <a:r>
              <a:rPr lang="en-US" sz="4000" i="1" smtClean="0">
                <a:solidFill>
                  <a:srgbClr val="FF9900"/>
                </a:solidFill>
              </a:rPr>
              <a:t>p</a:t>
            </a:r>
            <a:endParaRPr lang="en-US" sz="4000" i="1" smtClean="0"/>
          </a:p>
          <a:p>
            <a:r>
              <a:rPr lang="en-US" sz="4000" smtClean="0"/>
              <a:t>Benaloh:  </a:t>
            </a:r>
            <a:r>
              <a:rPr lang="en-US" sz="4000" i="1" smtClean="0">
                <a:solidFill>
                  <a:srgbClr val="FF9900"/>
                </a:solidFill>
              </a:rPr>
              <a:t>E</a:t>
            </a:r>
            <a:r>
              <a:rPr lang="en-US" sz="4000" smtClean="0">
                <a:solidFill>
                  <a:srgbClr val="FF9900"/>
                </a:solidFill>
              </a:rPr>
              <a:t>(</a:t>
            </a:r>
            <a:r>
              <a:rPr lang="en-US" sz="4000" i="1" smtClean="0">
                <a:solidFill>
                  <a:srgbClr val="FF9900"/>
                </a:solidFill>
              </a:rPr>
              <a:t>m,r</a:t>
            </a:r>
            <a:r>
              <a:rPr lang="en-US" sz="4000" smtClean="0">
                <a:solidFill>
                  <a:srgbClr val="FF9900"/>
                </a:solidFill>
              </a:rPr>
              <a:t>) = </a:t>
            </a:r>
            <a:r>
              <a:rPr lang="en-US" sz="4000" i="1" smtClean="0">
                <a:solidFill>
                  <a:srgbClr val="FF9900"/>
                </a:solidFill>
              </a:rPr>
              <a:t>r</a:t>
            </a:r>
            <a:r>
              <a:rPr lang="en-US" sz="4000" i="1" baseline="30000" smtClean="0">
                <a:solidFill>
                  <a:srgbClr val="FF9900"/>
                </a:solidFill>
              </a:rPr>
              <a:t>x</a:t>
            </a:r>
            <a:r>
              <a:rPr lang="en-US" sz="4000" i="1" smtClean="0">
                <a:solidFill>
                  <a:srgbClr val="FF9900"/>
                </a:solidFill>
              </a:rPr>
              <a:t>g</a:t>
            </a:r>
            <a:r>
              <a:rPr lang="en-US" sz="4000" i="1" baseline="30000" smtClean="0">
                <a:solidFill>
                  <a:srgbClr val="FF9900"/>
                </a:solidFill>
              </a:rPr>
              <a:t>m</a:t>
            </a:r>
            <a:r>
              <a:rPr lang="en-US" sz="4000" i="1" smtClean="0">
                <a:solidFill>
                  <a:srgbClr val="FF9900"/>
                </a:solidFill>
              </a:rPr>
              <a:t> </a:t>
            </a:r>
            <a:r>
              <a:rPr lang="en-US" sz="4000" smtClean="0">
                <a:solidFill>
                  <a:srgbClr val="FF9900"/>
                </a:solidFill>
              </a:rPr>
              <a:t>mod </a:t>
            </a:r>
            <a:r>
              <a:rPr lang="en-US" sz="4000" i="1" smtClean="0">
                <a:solidFill>
                  <a:srgbClr val="FF9900"/>
                </a:solidFill>
              </a:rPr>
              <a:t>n</a:t>
            </a:r>
            <a:endParaRPr lang="en-US" sz="4000" smtClean="0"/>
          </a:p>
          <a:p>
            <a:r>
              <a:rPr lang="en-US" sz="4000" smtClean="0"/>
              <a:t>Pallier:  </a:t>
            </a:r>
            <a:r>
              <a:rPr lang="en-US" sz="4000" i="1" smtClean="0">
                <a:solidFill>
                  <a:srgbClr val="FF9900"/>
                </a:solidFill>
              </a:rPr>
              <a:t>E</a:t>
            </a:r>
            <a:r>
              <a:rPr lang="en-US" sz="4000" smtClean="0">
                <a:solidFill>
                  <a:srgbClr val="FF9900"/>
                </a:solidFill>
              </a:rPr>
              <a:t>(</a:t>
            </a:r>
            <a:r>
              <a:rPr lang="en-US" sz="4000" i="1" smtClean="0">
                <a:solidFill>
                  <a:srgbClr val="FF9900"/>
                </a:solidFill>
              </a:rPr>
              <a:t>m,r</a:t>
            </a:r>
            <a:r>
              <a:rPr lang="en-US" sz="4000" smtClean="0">
                <a:solidFill>
                  <a:srgbClr val="FF9900"/>
                </a:solidFill>
              </a:rPr>
              <a:t>) = </a:t>
            </a:r>
            <a:r>
              <a:rPr lang="en-US" sz="4000" i="1" smtClean="0">
                <a:solidFill>
                  <a:srgbClr val="FF9900"/>
                </a:solidFill>
              </a:rPr>
              <a:t>r</a:t>
            </a:r>
            <a:r>
              <a:rPr lang="en-US" sz="4000" i="1" baseline="30000" smtClean="0">
                <a:solidFill>
                  <a:srgbClr val="FF9900"/>
                </a:solidFill>
              </a:rPr>
              <a:t>n</a:t>
            </a:r>
            <a:r>
              <a:rPr lang="en-US" sz="4000" i="1" smtClean="0">
                <a:solidFill>
                  <a:srgbClr val="FF9900"/>
                </a:solidFill>
              </a:rPr>
              <a:t>g</a:t>
            </a:r>
            <a:r>
              <a:rPr lang="en-US" sz="4000" i="1" baseline="30000" smtClean="0">
                <a:solidFill>
                  <a:srgbClr val="FF9900"/>
                </a:solidFill>
              </a:rPr>
              <a:t>m</a:t>
            </a:r>
            <a:r>
              <a:rPr lang="en-US" sz="4000" i="1" smtClean="0">
                <a:solidFill>
                  <a:srgbClr val="FF9900"/>
                </a:solidFill>
              </a:rPr>
              <a:t> </a:t>
            </a:r>
            <a:r>
              <a:rPr lang="en-US" sz="4000" smtClean="0">
                <a:solidFill>
                  <a:srgbClr val="FF9900"/>
                </a:solidFill>
              </a:rPr>
              <a:t>mod </a:t>
            </a:r>
            <a:r>
              <a:rPr lang="en-US" sz="4000" i="1" smtClean="0">
                <a:solidFill>
                  <a:srgbClr val="FF9900"/>
                </a:solidFill>
              </a:rPr>
              <a:t>n</a:t>
            </a:r>
            <a:r>
              <a:rPr lang="en-US" sz="4000" baseline="30000" smtClean="0">
                <a:solidFill>
                  <a:srgbClr val="FF9900"/>
                </a:solidFill>
              </a:rPr>
              <a:t>2</a:t>
            </a:r>
            <a:endParaRPr lang="en-US" sz="4000" baseline="30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04227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This year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… there will be a U.S. Presidential election.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 algn="ctr">
              <a:buFontTx/>
              <a:buNone/>
            </a:pPr>
            <a:r>
              <a:rPr lang="en-US" sz="3600" smtClean="0">
                <a:solidFill>
                  <a:srgbClr val="66FFFF"/>
                </a:solidFill>
              </a:rPr>
              <a:t>(Don’t tell, maybe no one will notice.)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05251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06275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07299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08323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09347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10371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4000" smtClean="0"/>
          </a:p>
          <a:p>
            <a:pPr>
              <a:buFontTx/>
              <a:buNone/>
            </a:pPr>
            <a:r>
              <a:rPr lang="en-US" sz="4000" smtClean="0"/>
              <a:t>The </a:t>
            </a:r>
            <a:r>
              <a:rPr lang="en-US" sz="4000" i="1" smtClean="0"/>
              <a:t>product </a:t>
            </a:r>
            <a:r>
              <a:rPr lang="en-US" sz="4000" smtClean="0"/>
              <a:t>of the </a:t>
            </a:r>
            <a:r>
              <a:rPr lang="en-US" sz="4000" i="1" smtClean="0"/>
              <a:t>encryptions</a:t>
            </a:r>
            <a:r>
              <a:rPr lang="en-US" sz="4000" smtClean="0"/>
              <a:t> of the votes constitutes an </a:t>
            </a:r>
            <a:r>
              <a:rPr lang="en-US" sz="4000" i="1" smtClean="0"/>
              <a:t>encryption</a:t>
            </a:r>
            <a:r>
              <a:rPr lang="en-US" sz="4000" smtClean="0"/>
              <a:t> of the </a:t>
            </a:r>
            <a:r>
              <a:rPr lang="en-US" sz="4000" i="1" smtClean="0"/>
              <a:t>sum</a:t>
            </a:r>
            <a:r>
              <a:rPr lang="en-US" sz="4000" smtClean="0"/>
              <a:t> of the votes.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Homomorphic Paradigm</a:t>
            </a:r>
          </a:p>
        </p:txBody>
      </p:sp>
      <p:sp>
        <p:nvSpPr>
          <p:cNvPr id="72706" name="Rectangle 3"/>
          <p:cNvSpPr>
            <a:spLocks noChangeArrowheads="1"/>
          </p:cNvSpPr>
          <p:nvPr/>
        </p:nvSpPr>
        <p:spPr bwMode="auto">
          <a:xfrm>
            <a:off x="914400" y="30670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72707" name="Line 4"/>
          <p:cNvSpPr>
            <a:spLocks noChangeShapeType="1"/>
          </p:cNvSpPr>
          <p:nvPr/>
        </p:nvSpPr>
        <p:spPr bwMode="auto">
          <a:xfrm>
            <a:off x="9144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08" name="Line 5"/>
          <p:cNvSpPr>
            <a:spLocks noChangeShapeType="1"/>
          </p:cNvSpPr>
          <p:nvPr/>
        </p:nvSpPr>
        <p:spPr bwMode="auto">
          <a:xfrm flipV="1">
            <a:off x="13779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09" name="Rectangle 6"/>
          <p:cNvSpPr>
            <a:spLocks noChangeArrowheads="1"/>
          </p:cNvSpPr>
          <p:nvPr/>
        </p:nvSpPr>
        <p:spPr bwMode="auto">
          <a:xfrm>
            <a:off x="914400" y="39687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72710" name="Line 7"/>
          <p:cNvSpPr>
            <a:spLocks noChangeShapeType="1"/>
          </p:cNvSpPr>
          <p:nvPr/>
        </p:nvSpPr>
        <p:spPr bwMode="auto">
          <a:xfrm>
            <a:off x="9144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11" name="Line 8"/>
          <p:cNvSpPr>
            <a:spLocks noChangeShapeType="1"/>
          </p:cNvSpPr>
          <p:nvPr/>
        </p:nvSpPr>
        <p:spPr bwMode="auto">
          <a:xfrm flipV="1">
            <a:off x="13779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12" name="Rectangle 9"/>
          <p:cNvSpPr>
            <a:spLocks noChangeArrowheads="1"/>
          </p:cNvSpPr>
          <p:nvPr/>
        </p:nvSpPr>
        <p:spPr bwMode="auto">
          <a:xfrm>
            <a:off x="914400" y="48196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72713" name="Line 10"/>
          <p:cNvSpPr>
            <a:spLocks noChangeShapeType="1"/>
          </p:cNvSpPr>
          <p:nvPr/>
        </p:nvSpPr>
        <p:spPr bwMode="auto">
          <a:xfrm>
            <a:off x="9144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14" name="Line 11"/>
          <p:cNvSpPr>
            <a:spLocks noChangeShapeType="1"/>
          </p:cNvSpPr>
          <p:nvPr/>
        </p:nvSpPr>
        <p:spPr bwMode="auto">
          <a:xfrm flipV="1">
            <a:off x="13779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15" name="Rectangle 12"/>
          <p:cNvSpPr>
            <a:spLocks noChangeArrowheads="1"/>
          </p:cNvSpPr>
          <p:nvPr/>
        </p:nvSpPr>
        <p:spPr bwMode="auto">
          <a:xfrm>
            <a:off x="914400" y="57213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72716" name="Line 13"/>
          <p:cNvSpPr>
            <a:spLocks noChangeShapeType="1"/>
          </p:cNvSpPr>
          <p:nvPr/>
        </p:nvSpPr>
        <p:spPr bwMode="auto">
          <a:xfrm>
            <a:off x="9144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17" name="Line 14"/>
          <p:cNvSpPr>
            <a:spLocks noChangeShapeType="1"/>
          </p:cNvSpPr>
          <p:nvPr/>
        </p:nvSpPr>
        <p:spPr bwMode="auto">
          <a:xfrm flipV="1">
            <a:off x="13779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2718" name="Group 15"/>
          <p:cNvGrpSpPr>
            <a:grpSpLocks/>
          </p:cNvGrpSpPr>
          <p:nvPr/>
        </p:nvGrpSpPr>
        <p:grpSpPr bwMode="auto">
          <a:xfrm>
            <a:off x="6159500" y="3692525"/>
            <a:ext cx="2520950" cy="1816100"/>
            <a:chOff x="3880" y="2326"/>
            <a:chExt cx="1588" cy="1144"/>
          </a:xfrm>
        </p:grpSpPr>
        <p:sp>
          <p:nvSpPr>
            <p:cNvPr id="72733" name="Line 16"/>
            <p:cNvSpPr>
              <a:spLocks noChangeShapeType="1"/>
            </p:cNvSpPr>
            <p:nvPr/>
          </p:nvSpPr>
          <p:spPr bwMode="auto">
            <a:xfrm>
              <a:off x="3880" y="2889"/>
              <a:ext cx="68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34" name="Rectangle 17"/>
            <p:cNvSpPr>
              <a:spLocks noChangeArrowheads="1"/>
            </p:cNvSpPr>
            <p:nvPr/>
          </p:nvSpPr>
          <p:spPr bwMode="auto">
            <a:xfrm>
              <a:off x="4566" y="2326"/>
              <a:ext cx="902" cy="1144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solidFill>
                    <a:schemeClr val="accent1"/>
                  </a:solidFill>
                </a:rPr>
                <a:t>Tally</a:t>
              </a:r>
            </a:p>
          </p:txBody>
        </p:sp>
      </p:grpSp>
      <p:pic>
        <p:nvPicPr>
          <p:cNvPr id="72719" name="Picture 18" descr="j00787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75" y="2422525"/>
            <a:ext cx="2841625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2720" name="Group 19"/>
          <p:cNvGrpSpPr>
            <a:grpSpLocks/>
          </p:cNvGrpSpPr>
          <p:nvPr/>
        </p:nvGrpSpPr>
        <p:grpSpPr bwMode="auto">
          <a:xfrm>
            <a:off x="1377950" y="3265488"/>
            <a:ext cx="2235200" cy="2654300"/>
            <a:chOff x="868" y="2057"/>
            <a:chExt cx="1408" cy="1672"/>
          </a:xfrm>
        </p:grpSpPr>
        <p:sp>
          <p:nvSpPr>
            <p:cNvPr id="72726" name="Line 20"/>
            <p:cNvSpPr>
              <a:spLocks noChangeShapeType="1"/>
            </p:cNvSpPr>
            <p:nvPr/>
          </p:nvSpPr>
          <p:spPr bwMode="auto">
            <a:xfrm>
              <a:off x="868" y="2057"/>
              <a:ext cx="1003" cy="5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7" name="Line 21"/>
            <p:cNvSpPr>
              <a:spLocks noChangeShapeType="1"/>
            </p:cNvSpPr>
            <p:nvPr/>
          </p:nvSpPr>
          <p:spPr bwMode="auto">
            <a:xfrm>
              <a:off x="868" y="2625"/>
              <a:ext cx="893" cy="117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8" name="Line 22"/>
            <p:cNvSpPr>
              <a:spLocks noChangeShapeType="1"/>
            </p:cNvSpPr>
            <p:nvPr/>
          </p:nvSpPr>
          <p:spPr bwMode="auto">
            <a:xfrm flipV="1">
              <a:off x="868" y="3036"/>
              <a:ext cx="893" cy="125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9" name="Line 23"/>
            <p:cNvSpPr>
              <a:spLocks noChangeShapeType="1"/>
            </p:cNvSpPr>
            <p:nvPr/>
          </p:nvSpPr>
          <p:spPr bwMode="auto">
            <a:xfrm flipV="1">
              <a:off x="868" y="3161"/>
              <a:ext cx="1003" cy="5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30" name="Oval 24"/>
            <p:cNvSpPr>
              <a:spLocks noChangeArrowheads="1"/>
            </p:cNvSpPr>
            <p:nvPr/>
          </p:nvSpPr>
          <p:spPr bwMode="auto">
            <a:xfrm>
              <a:off x="1717" y="2625"/>
              <a:ext cx="559" cy="536"/>
            </a:xfrm>
            <a:prstGeom prst="ellips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72731" name="Line 25"/>
            <p:cNvSpPr>
              <a:spLocks noChangeShapeType="1"/>
            </p:cNvSpPr>
            <p:nvPr/>
          </p:nvSpPr>
          <p:spPr bwMode="auto">
            <a:xfrm flipH="1">
              <a:off x="1828" y="2726"/>
              <a:ext cx="324" cy="326"/>
            </a:xfrm>
            <a:prstGeom prst="line">
              <a:avLst/>
            </a:prstGeom>
            <a:noFill/>
            <a:ln w="762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32" name="Line 26"/>
            <p:cNvSpPr>
              <a:spLocks noChangeShapeType="1"/>
            </p:cNvSpPr>
            <p:nvPr/>
          </p:nvSpPr>
          <p:spPr bwMode="auto">
            <a:xfrm>
              <a:off x="1824" y="2726"/>
              <a:ext cx="326" cy="336"/>
            </a:xfrm>
            <a:prstGeom prst="line">
              <a:avLst/>
            </a:prstGeom>
            <a:noFill/>
            <a:ln w="762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721" name="Group 27"/>
          <p:cNvGrpSpPr>
            <a:grpSpLocks/>
          </p:cNvGrpSpPr>
          <p:nvPr/>
        </p:nvGrpSpPr>
        <p:grpSpPr bwMode="auto">
          <a:xfrm>
            <a:off x="3622675" y="3692525"/>
            <a:ext cx="2536825" cy="1816100"/>
            <a:chOff x="2282" y="2326"/>
            <a:chExt cx="1598" cy="1144"/>
          </a:xfrm>
        </p:grpSpPr>
        <p:sp>
          <p:nvSpPr>
            <p:cNvPr id="72722" name="Line 28"/>
            <p:cNvSpPr>
              <a:spLocks noChangeShapeType="1"/>
            </p:cNvSpPr>
            <p:nvPr/>
          </p:nvSpPr>
          <p:spPr bwMode="auto">
            <a:xfrm>
              <a:off x="2282" y="2889"/>
              <a:ext cx="67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3" name="Rectangle 29"/>
            <p:cNvSpPr>
              <a:spLocks noChangeArrowheads="1"/>
            </p:cNvSpPr>
            <p:nvPr/>
          </p:nvSpPr>
          <p:spPr bwMode="auto">
            <a:xfrm>
              <a:off x="2955" y="2326"/>
              <a:ext cx="925" cy="1144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72724" name="Line 30"/>
            <p:cNvSpPr>
              <a:spLocks noChangeShapeType="1"/>
            </p:cNvSpPr>
            <p:nvPr/>
          </p:nvSpPr>
          <p:spPr bwMode="auto">
            <a:xfrm>
              <a:off x="2955" y="2326"/>
              <a:ext cx="443" cy="182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5" name="Line 31"/>
            <p:cNvSpPr>
              <a:spLocks noChangeShapeType="1"/>
            </p:cNvSpPr>
            <p:nvPr/>
          </p:nvSpPr>
          <p:spPr bwMode="auto">
            <a:xfrm flipV="1">
              <a:off x="3398" y="2326"/>
              <a:ext cx="482" cy="182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13443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14467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Current Voting Landscape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15491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16515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17539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18563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19587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4000" smtClean="0"/>
          </a:p>
          <a:p>
            <a:pPr>
              <a:buFontTx/>
              <a:buNone/>
            </a:pPr>
            <a:r>
              <a:rPr lang="en-US" sz="4000" smtClean="0"/>
              <a:t>The </a:t>
            </a:r>
            <a:r>
              <a:rPr lang="en-US" sz="4000" i="1" smtClean="0"/>
              <a:t>sum</a:t>
            </a:r>
            <a:r>
              <a:rPr lang="en-US" sz="4000" smtClean="0"/>
              <a:t> of the </a:t>
            </a:r>
            <a:r>
              <a:rPr lang="en-US" sz="4000" i="1" smtClean="0"/>
              <a:t>shares</a:t>
            </a:r>
            <a:r>
              <a:rPr lang="en-US" sz="4000" smtClean="0"/>
              <a:t> of the votes constitute </a:t>
            </a:r>
            <a:r>
              <a:rPr lang="en-US" sz="4000" i="1" smtClean="0"/>
              <a:t>shares</a:t>
            </a:r>
            <a:r>
              <a:rPr lang="en-US" sz="4000" smtClean="0"/>
              <a:t> of the </a:t>
            </a:r>
            <a:r>
              <a:rPr lang="en-US" sz="4000" i="1" smtClean="0"/>
              <a:t>sum</a:t>
            </a:r>
            <a:r>
              <a:rPr lang="en-US" sz="4000" smtClean="0"/>
              <a:t> of the votes.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21635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22659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23683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24707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Current Voting Landscape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accent2"/>
                </a:solidFill>
              </a:rPr>
              <a:t>Hand-Counted Paper</a:t>
            </a:r>
          </a:p>
        </p:txBody>
      </p:sp>
      <p:pic>
        <p:nvPicPr>
          <p:cNvPr id="23555" name="Picture 5" descr="463px-Plurality_ballo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54750" y="3244850"/>
            <a:ext cx="2203450" cy="2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25731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26755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graphicFrame>
        <p:nvGraphicFramePr>
          <p:cNvPr id="1227779" name="Group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7772400" cy="4632325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1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Bob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Carol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David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 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</a:t>
                      </a:r>
                      <a:r>
                        <a:rPr kumimoji="1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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smtClean="0"/>
              <a:t>The </a:t>
            </a:r>
            <a:r>
              <a:rPr lang="en-US" sz="4000" i="1" smtClean="0"/>
              <a:t>sum</a:t>
            </a:r>
            <a:r>
              <a:rPr lang="en-US" sz="4000" smtClean="0"/>
              <a:t> of the </a:t>
            </a:r>
            <a:r>
              <a:rPr lang="en-US" sz="4000" i="1" smtClean="0"/>
              <a:t>shares</a:t>
            </a:r>
            <a:r>
              <a:rPr lang="en-US" sz="4000" smtClean="0"/>
              <a:t> of the votes constitute </a:t>
            </a:r>
            <a:r>
              <a:rPr lang="en-US" sz="4000" i="1" smtClean="0"/>
              <a:t>shares</a:t>
            </a:r>
            <a:r>
              <a:rPr lang="en-US" sz="4000" smtClean="0"/>
              <a:t> of the </a:t>
            </a:r>
            <a:r>
              <a:rPr lang="en-US" sz="4000" i="1" smtClean="0"/>
              <a:t>sum</a:t>
            </a:r>
            <a:r>
              <a:rPr lang="en-US" sz="4000" smtClean="0"/>
              <a:t> of the votes.</a:t>
            </a:r>
          </a:p>
          <a:p>
            <a:pPr>
              <a:buFontTx/>
              <a:buNone/>
            </a:pPr>
            <a:r>
              <a:rPr lang="en-US" sz="4000" smtClean="0"/>
              <a:t>The </a:t>
            </a:r>
            <a:r>
              <a:rPr lang="en-US" sz="4000" i="1" smtClean="0"/>
              <a:t>product </a:t>
            </a:r>
            <a:r>
              <a:rPr lang="en-US" sz="4000" smtClean="0"/>
              <a:t>of the </a:t>
            </a:r>
            <a:r>
              <a:rPr lang="en-US" sz="4000" i="1" smtClean="0"/>
              <a:t>encryptions</a:t>
            </a:r>
            <a:r>
              <a:rPr lang="en-US" sz="4000" smtClean="0"/>
              <a:t> of the votes constitutes an </a:t>
            </a:r>
            <a:r>
              <a:rPr lang="en-US" sz="4000" i="1" smtClean="0"/>
              <a:t>encryption</a:t>
            </a:r>
            <a:r>
              <a:rPr lang="en-US" sz="4000" smtClean="0"/>
              <a:t> of the </a:t>
            </a:r>
            <a:r>
              <a:rPr lang="en-US" sz="4000" i="1" smtClean="0"/>
              <a:t>sum</a:t>
            </a:r>
            <a:r>
              <a:rPr lang="en-US" sz="4000" smtClean="0"/>
              <a:t> of the votes.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Homomorphic Techniques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mtClean="0"/>
              <a:t>Product of Encryptions </a:t>
            </a:r>
            <a:r>
              <a:rPr lang="en-US" smtClean="0">
                <a:sym typeface="Symbol" pitchFamily="18" charset="2"/>
              </a:rPr>
              <a:t></a:t>
            </a:r>
            <a:r>
              <a:rPr lang="en-US" smtClean="0"/>
              <a:t> Encryption of Sum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mtClean="0"/>
              <a:t>Sum of Shares </a:t>
            </a:r>
            <a:r>
              <a:rPr lang="en-US" smtClean="0">
                <a:sym typeface="Symbol" pitchFamily="18" charset="2"/>
              </a:rPr>
              <a:t></a:t>
            </a:r>
            <a:r>
              <a:rPr lang="en-US" smtClean="0"/>
              <a:t> Shares of Sum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4000" smtClean="0"/>
              <a:t>The </a:t>
            </a:r>
            <a:r>
              <a:rPr lang="en-US" sz="4000" i="1" smtClean="0">
                <a:solidFill>
                  <a:schemeClr val="tx2"/>
                </a:solidFill>
              </a:rPr>
              <a:t>product</a:t>
            </a:r>
            <a:r>
              <a:rPr lang="en-US" sz="4000" smtClean="0"/>
              <a:t> of the </a:t>
            </a:r>
            <a:r>
              <a:rPr lang="en-US" sz="4000" i="1" smtClean="0">
                <a:solidFill>
                  <a:schemeClr val="tx2"/>
                </a:solidFill>
              </a:rPr>
              <a:t>encryptions</a:t>
            </a:r>
            <a:r>
              <a:rPr lang="en-US" sz="4000" smtClean="0"/>
              <a:t> of the </a:t>
            </a:r>
            <a:r>
              <a:rPr lang="en-US" sz="4000" i="1" smtClean="0">
                <a:solidFill>
                  <a:schemeClr val="tx2"/>
                </a:solidFill>
              </a:rPr>
              <a:t>shares</a:t>
            </a:r>
            <a:r>
              <a:rPr lang="en-US" sz="4000" smtClean="0"/>
              <a:t> of the votes constitute </a:t>
            </a:r>
            <a:r>
              <a:rPr lang="en-US" sz="4000" i="1" smtClean="0">
                <a:solidFill>
                  <a:schemeClr val="tx2"/>
                </a:solidFill>
              </a:rPr>
              <a:t>encryptions</a:t>
            </a:r>
            <a:r>
              <a:rPr lang="en-US" sz="4000" smtClean="0"/>
              <a:t> of the </a:t>
            </a:r>
            <a:r>
              <a:rPr lang="en-US" sz="4000" i="1" smtClean="0">
                <a:solidFill>
                  <a:schemeClr val="tx2"/>
                </a:solidFill>
              </a:rPr>
              <a:t>shares</a:t>
            </a:r>
            <a:r>
              <a:rPr lang="en-US" sz="4000" smtClean="0"/>
              <a:t> of the </a:t>
            </a:r>
            <a:r>
              <a:rPr lang="en-US" sz="4000" i="1" smtClean="0">
                <a:solidFill>
                  <a:schemeClr val="tx2"/>
                </a:solidFill>
              </a:rPr>
              <a:t>sum</a:t>
            </a:r>
            <a:r>
              <a:rPr lang="en-US" sz="4000" smtClean="0"/>
              <a:t> of the votes.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Encryption Homomorphisms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u="sng" smtClean="0"/>
              <a:t>Some Encryption Functions</a:t>
            </a:r>
          </a:p>
          <a:p>
            <a:r>
              <a:rPr lang="en-US" sz="4000" smtClean="0"/>
              <a:t>RSA:  </a:t>
            </a:r>
            <a:r>
              <a:rPr lang="en-US" sz="4000" i="1" smtClean="0">
                <a:solidFill>
                  <a:srgbClr val="99FF66"/>
                </a:solidFill>
              </a:rPr>
              <a:t>E(m) = m</a:t>
            </a:r>
            <a:r>
              <a:rPr lang="en-US" sz="4000" i="1" baseline="30000" smtClean="0">
                <a:solidFill>
                  <a:srgbClr val="99FF66"/>
                </a:solidFill>
              </a:rPr>
              <a:t>e</a:t>
            </a:r>
            <a:r>
              <a:rPr lang="en-US" sz="4000" i="1" smtClean="0">
                <a:solidFill>
                  <a:srgbClr val="99FF66"/>
                </a:solidFill>
              </a:rPr>
              <a:t> </a:t>
            </a:r>
            <a:r>
              <a:rPr lang="en-US" sz="4000" smtClean="0">
                <a:solidFill>
                  <a:srgbClr val="99FF66"/>
                </a:solidFill>
              </a:rPr>
              <a:t>mod</a:t>
            </a:r>
            <a:r>
              <a:rPr lang="en-US" sz="4000" i="1" smtClean="0">
                <a:solidFill>
                  <a:srgbClr val="99FF66"/>
                </a:solidFill>
              </a:rPr>
              <a:t> n</a:t>
            </a:r>
          </a:p>
          <a:p>
            <a:r>
              <a:rPr lang="en-US" sz="4000" smtClean="0"/>
              <a:t>ElGamal:  </a:t>
            </a:r>
            <a:r>
              <a:rPr lang="en-US" sz="4000" i="1" smtClean="0">
                <a:solidFill>
                  <a:srgbClr val="99FF66"/>
                </a:solidFill>
              </a:rPr>
              <a:t>E(m,r) = (g</a:t>
            </a:r>
            <a:r>
              <a:rPr lang="en-US" sz="4000" i="1" baseline="30000" smtClean="0">
                <a:solidFill>
                  <a:srgbClr val="99FF66"/>
                </a:solidFill>
              </a:rPr>
              <a:t>r</a:t>
            </a:r>
            <a:r>
              <a:rPr lang="en-US" sz="4000" i="1" smtClean="0">
                <a:solidFill>
                  <a:srgbClr val="99FF66"/>
                </a:solidFill>
              </a:rPr>
              <a:t>,mh</a:t>
            </a:r>
            <a:r>
              <a:rPr lang="en-US" sz="4000" i="1" baseline="30000" smtClean="0">
                <a:solidFill>
                  <a:srgbClr val="99FF66"/>
                </a:solidFill>
              </a:rPr>
              <a:t>r</a:t>
            </a:r>
            <a:r>
              <a:rPr lang="en-US" sz="4000" i="1" smtClean="0">
                <a:solidFill>
                  <a:srgbClr val="99FF66"/>
                </a:solidFill>
              </a:rPr>
              <a:t>) </a:t>
            </a:r>
            <a:r>
              <a:rPr lang="en-US" sz="4000" smtClean="0">
                <a:solidFill>
                  <a:srgbClr val="99FF66"/>
                </a:solidFill>
              </a:rPr>
              <a:t>in </a:t>
            </a:r>
            <a:r>
              <a:rPr lang="en-US" sz="4000" i="1" smtClean="0">
                <a:solidFill>
                  <a:srgbClr val="99FF66"/>
                </a:solidFill>
              </a:rPr>
              <a:t>Z</a:t>
            </a:r>
            <a:r>
              <a:rPr lang="en-US" sz="4000" i="1" baseline="-25000" smtClean="0">
                <a:solidFill>
                  <a:srgbClr val="99FF66"/>
                </a:solidFill>
              </a:rPr>
              <a:t>p</a:t>
            </a:r>
            <a:r>
              <a:rPr lang="en-US" sz="4000" i="1" baseline="30000" smtClean="0">
                <a:solidFill>
                  <a:srgbClr val="99FF66"/>
                </a:solidFill>
              </a:rPr>
              <a:t>*</a:t>
            </a:r>
            <a:endParaRPr lang="en-US" sz="4000" baseline="30000" smtClean="0">
              <a:solidFill>
                <a:srgbClr val="99FF66"/>
              </a:solidFill>
            </a:endParaRPr>
          </a:p>
          <a:p>
            <a:r>
              <a:rPr lang="en-US" sz="4000" smtClean="0"/>
              <a:t>Benaloh:  </a:t>
            </a:r>
            <a:r>
              <a:rPr lang="en-US" sz="4000" i="1" smtClean="0">
                <a:solidFill>
                  <a:srgbClr val="99FF66"/>
                </a:solidFill>
              </a:rPr>
              <a:t>E(m,r) = r</a:t>
            </a:r>
            <a:r>
              <a:rPr lang="en-US" sz="4000" i="1" baseline="30000" smtClean="0">
                <a:solidFill>
                  <a:srgbClr val="99FF66"/>
                </a:solidFill>
              </a:rPr>
              <a:t>x</a:t>
            </a:r>
            <a:r>
              <a:rPr lang="en-US" sz="4000" i="1" smtClean="0">
                <a:solidFill>
                  <a:srgbClr val="99FF66"/>
                </a:solidFill>
              </a:rPr>
              <a:t>g</a:t>
            </a:r>
            <a:r>
              <a:rPr lang="en-US" sz="4000" i="1" baseline="30000" smtClean="0">
                <a:solidFill>
                  <a:srgbClr val="99FF66"/>
                </a:solidFill>
              </a:rPr>
              <a:t>m</a:t>
            </a:r>
            <a:r>
              <a:rPr lang="en-US" sz="4000" i="1" smtClean="0">
                <a:solidFill>
                  <a:srgbClr val="99FF66"/>
                </a:solidFill>
              </a:rPr>
              <a:t> </a:t>
            </a:r>
            <a:r>
              <a:rPr lang="en-US" sz="4000" smtClean="0">
                <a:solidFill>
                  <a:srgbClr val="99FF66"/>
                </a:solidFill>
              </a:rPr>
              <a:t>mod</a:t>
            </a:r>
            <a:r>
              <a:rPr lang="en-US" sz="4000" i="1" smtClean="0">
                <a:solidFill>
                  <a:srgbClr val="99FF66"/>
                </a:solidFill>
              </a:rPr>
              <a:t> n</a:t>
            </a:r>
          </a:p>
          <a:p>
            <a:r>
              <a:rPr lang="en-US" sz="4000" smtClean="0"/>
              <a:t>Pallier:  </a:t>
            </a:r>
            <a:r>
              <a:rPr lang="en-US" sz="4000" i="1" smtClean="0">
                <a:solidFill>
                  <a:srgbClr val="99FF66"/>
                </a:solidFill>
              </a:rPr>
              <a:t>E(m,r) = r</a:t>
            </a:r>
            <a:r>
              <a:rPr lang="en-US" sz="4000" i="1" baseline="30000" smtClean="0">
                <a:solidFill>
                  <a:srgbClr val="99FF66"/>
                </a:solidFill>
              </a:rPr>
              <a:t>n</a:t>
            </a:r>
            <a:r>
              <a:rPr lang="en-US" sz="4000" i="1" smtClean="0">
                <a:solidFill>
                  <a:srgbClr val="99FF66"/>
                </a:solidFill>
              </a:rPr>
              <a:t>g</a:t>
            </a:r>
            <a:r>
              <a:rPr lang="en-US" sz="4000" i="1" baseline="30000" smtClean="0">
                <a:solidFill>
                  <a:srgbClr val="99FF66"/>
                </a:solidFill>
              </a:rPr>
              <a:t>m</a:t>
            </a:r>
            <a:r>
              <a:rPr lang="en-US" sz="4000" i="1" smtClean="0">
                <a:solidFill>
                  <a:srgbClr val="99FF66"/>
                </a:solidFill>
              </a:rPr>
              <a:t> </a:t>
            </a:r>
            <a:r>
              <a:rPr lang="en-US" sz="4000" smtClean="0">
                <a:solidFill>
                  <a:srgbClr val="99FF66"/>
                </a:solidFill>
              </a:rPr>
              <a:t>mod</a:t>
            </a:r>
            <a:r>
              <a:rPr lang="en-US" sz="4000" i="1" smtClean="0">
                <a:solidFill>
                  <a:srgbClr val="99FF66"/>
                </a:solidFill>
              </a:rPr>
              <a:t> n</a:t>
            </a:r>
            <a:r>
              <a:rPr lang="en-US" sz="4000" i="1" baseline="30000" smtClean="0">
                <a:solidFill>
                  <a:srgbClr val="99FF66"/>
                </a:solidFill>
              </a:rPr>
              <a:t>2</a:t>
            </a:r>
            <a:endParaRPr lang="en-US" sz="4000" i="1" smtClean="0">
              <a:solidFill>
                <a:srgbClr val="99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9600" smtClean="0"/>
              <a:t>Anonymized</a:t>
            </a:r>
          </a:p>
          <a:p>
            <a:pPr>
              <a:buFontTx/>
              <a:buNone/>
            </a:pPr>
            <a:r>
              <a:rPr lang="en-US" sz="9600" smtClean="0"/>
              <a:t>Ballots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Mix-Net Paradigm</a:t>
            </a:r>
          </a:p>
        </p:txBody>
      </p:sp>
      <p:pic>
        <p:nvPicPr>
          <p:cNvPr id="92162" name="Picture 4" descr="j02601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4663" y="3011488"/>
            <a:ext cx="3124200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3" name="Text Box 5"/>
          <p:cNvSpPr txBox="1">
            <a:spLocks noChangeArrowheads="1"/>
          </p:cNvSpPr>
          <p:nvPr/>
        </p:nvSpPr>
        <p:spPr bwMode="auto">
          <a:xfrm>
            <a:off x="0" y="2041525"/>
            <a:ext cx="9144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lvl="1" eaLnBrk="0" hangingPunct="0"/>
            <a:r>
              <a:rPr lang="en-US"/>
              <a:t>Chaum (1981) 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Mix-Net Paradigm</a:t>
            </a:r>
          </a:p>
        </p:txBody>
      </p:sp>
      <p:pic>
        <p:nvPicPr>
          <p:cNvPr id="93186" name="Picture 5" descr="j021909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2863" y="4435475"/>
            <a:ext cx="13144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7" name="Picture 6" descr="j021909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4925" y="4445000"/>
            <a:ext cx="13144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8" name="Picture 7" descr="j021909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0163" y="2211388"/>
            <a:ext cx="13144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9" name="Picture 8" descr="j021909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67438" y="2035175"/>
            <a:ext cx="13144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90" name="Picture 9" descr="j021909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62700" y="4287838"/>
            <a:ext cx="13144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91" name="Picture 4" descr="j021909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14775" y="2139950"/>
            <a:ext cx="13144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Mix-Net Paradigm</a:t>
            </a:r>
          </a:p>
        </p:txBody>
      </p:sp>
      <p:sp>
        <p:nvSpPr>
          <p:cNvPr id="94210" name="Rectangle 4"/>
          <p:cNvSpPr>
            <a:spLocks noChangeArrowheads="1"/>
          </p:cNvSpPr>
          <p:nvPr/>
        </p:nvSpPr>
        <p:spPr bwMode="auto">
          <a:xfrm>
            <a:off x="3221038" y="2981325"/>
            <a:ext cx="2743200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sp>
        <p:nvSpPr>
          <p:cNvPr id="94211" name="Rectangle 5"/>
          <p:cNvSpPr>
            <a:spLocks noChangeArrowheads="1"/>
          </p:cNvSpPr>
          <p:nvPr/>
        </p:nvSpPr>
        <p:spPr bwMode="auto">
          <a:xfrm>
            <a:off x="914400" y="30670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4212" name="Line 6"/>
          <p:cNvSpPr>
            <a:spLocks noChangeShapeType="1"/>
          </p:cNvSpPr>
          <p:nvPr/>
        </p:nvSpPr>
        <p:spPr bwMode="auto">
          <a:xfrm>
            <a:off x="9144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4213" name="Line 7"/>
          <p:cNvSpPr>
            <a:spLocks noChangeShapeType="1"/>
          </p:cNvSpPr>
          <p:nvPr/>
        </p:nvSpPr>
        <p:spPr bwMode="auto">
          <a:xfrm flipV="1">
            <a:off x="13779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4214" name="Rectangle 8"/>
          <p:cNvSpPr>
            <a:spLocks noChangeArrowheads="1"/>
          </p:cNvSpPr>
          <p:nvPr/>
        </p:nvSpPr>
        <p:spPr bwMode="auto">
          <a:xfrm>
            <a:off x="914400" y="39687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4215" name="Line 9"/>
          <p:cNvSpPr>
            <a:spLocks noChangeShapeType="1"/>
          </p:cNvSpPr>
          <p:nvPr/>
        </p:nvSpPr>
        <p:spPr bwMode="auto">
          <a:xfrm>
            <a:off x="9144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4216" name="Line 10"/>
          <p:cNvSpPr>
            <a:spLocks noChangeShapeType="1"/>
          </p:cNvSpPr>
          <p:nvPr/>
        </p:nvSpPr>
        <p:spPr bwMode="auto">
          <a:xfrm flipV="1">
            <a:off x="13779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4217" name="Rectangle 11"/>
          <p:cNvSpPr>
            <a:spLocks noChangeArrowheads="1"/>
          </p:cNvSpPr>
          <p:nvPr/>
        </p:nvSpPr>
        <p:spPr bwMode="auto">
          <a:xfrm>
            <a:off x="914400" y="48196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4218" name="Line 12"/>
          <p:cNvSpPr>
            <a:spLocks noChangeShapeType="1"/>
          </p:cNvSpPr>
          <p:nvPr/>
        </p:nvSpPr>
        <p:spPr bwMode="auto">
          <a:xfrm>
            <a:off x="9144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4219" name="Line 13"/>
          <p:cNvSpPr>
            <a:spLocks noChangeShapeType="1"/>
          </p:cNvSpPr>
          <p:nvPr/>
        </p:nvSpPr>
        <p:spPr bwMode="auto">
          <a:xfrm flipV="1">
            <a:off x="13779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4220" name="Rectangle 14"/>
          <p:cNvSpPr>
            <a:spLocks noChangeArrowheads="1"/>
          </p:cNvSpPr>
          <p:nvPr/>
        </p:nvSpPr>
        <p:spPr bwMode="auto">
          <a:xfrm>
            <a:off x="914400" y="57213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4221" name="Line 15"/>
          <p:cNvSpPr>
            <a:spLocks noChangeShapeType="1"/>
          </p:cNvSpPr>
          <p:nvPr/>
        </p:nvSpPr>
        <p:spPr bwMode="auto">
          <a:xfrm>
            <a:off x="9144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4222" name="Line 16"/>
          <p:cNvSpPr>
            <a:spLocks noChangeShapeType="1"/>
          </p:cNvSpPr>
          <p:nvPr/>
        </p:nvSpPr>
        <p:spPr bwMode="auto">
          <a:xfrm flipV="1">
            <a:off x="13779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4223" name="Line 18"/>
          <p:cNvSpPr>
            <a:spLocks noChangeShapeType="1"/>
          </p:cNvSpPr>
          <p:nvPr/>
        </p:nvSpPr>
        <p:spPr bwMode="auto">
          <a:xfrm>
            <a:off x="1377950" y="32654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4224" name="Line 19"/>
          <p:cNvSpPr>
            <a:spLocks noChangeShapeType="1"/>
          </p:cNvSpPr>
          <p:nvPr/>
        </p:nvSpPr>
        <p:spPr bwMode="auto">
          <a:xfrm>
            <a:off x="1377950" y="41671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4225" name="Line 22"/>
          <p:cNvSpPr>
            <a:spLocks noChangeShapeType="1"/>
          </p:cNvSpPr>
          <p:nvPr/>
        </p:nvSpPr>
        <p:spPr bwMode="auto">
          <a:xfrm>
            <a:off x="1377950" y="50180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4226" name="Line 23"/>
          <p:cNvSpPr>
            <a:spLocks noChangeShapeType="1"/>
          </p:cNvSpPr>
          <p:nvPr/>
        </p:nvSpPr>
        <p:spPr bwMode="auto">
          <a:xfrm>
            <a:off x="1377950" y="59197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4227" name="Line 28"/>
          <p:cNvSpPr>
            <a:spLocks noChangeShapeType="1"/>
          </p:cNvSpPr>
          <p:nvPr/>
        </p:nvSpPr>
        <p:spPr bwMode="auto">
          <a:xfrm>
            <a:off x="5962650" y="32654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4228" name="Line 32"/>
          <p:cNvSpPr>
            <a:spLocks noChangeShapeType="1"/>
          </p:cNvSpPr>
          <p:nvPr/>
        </p:nvSpPr>
        <p:spPr bwMode="auto">
          <a:xfrm>
            <a:off x="5962650" y="41671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4229" name="Line 33"/>
          <p:cNvSpPr>
            <a:spLocks noChangeShapeType="1"/>
          </p:cNvSpPr>
          <p:nvPr/>
        </p:nvSpPr>
        <p:spPr bwMode="auto">
          <a:xfrm>
            <a:off x="5962650" y="50180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4230" name="Line 34"/>
          <p:cNvSpPr>
            <a:spLocks noChangeShapeType="1"/>
          </p:cNvSpPr>
          <p:nvPr/>
        </p:nvSpPr>
        <p:spPr bwMode="auto">
          <a:xfrm>
            <a:off x="5962650" y="59197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4231" name="Rectangle 35"/>
          <p:cNvSpPr>
            <a:spLocks noChangeArrowheads="1"/>
          </p:cNvSpPr>
          <p:nvPr/>
        </p:nvSpPr>
        <p:spPr bwMode="auto">
          <a:xfrm>
            <a:off x="7248525" y="29559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94232" name="Rectangle 36"/>
          <p:cNvSpPr>
            <a:spLocks noChangeArrowheads="1"/>
          </p:cNvSpPr>
          <p:nvPr/>
        </p:nvSpPr>
        <p:spPr bwMode="auto">
          <a:xfrm>
            <a:off x="7248525" y="38449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94233" name="Rectangle 37"/>
          <p:cNvSpPr>
            <a:spLocks noChangeArrowheads="1"/>
          </p:cNvSpPr>
          <p:nvPr/>
        </p:nvSpPr>
        <p:spPr bwMode="auto">
          <a:xfrm>
            <a:off x="7248525" y="47212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94234" name="Rectangle 38"/>
          <p:cNvSpPr>
            <a:spLocks noChangeArrowheads="1"/>
          </p:cNvSpPr>
          <p:nvPr/>
        </p:nvSpPr>
        <p:spPr bwMode="auto">
          <a:xfrm>
            <a:off x="7248525" y="56102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Current Voting Landscape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Hand-Counted Paper</a:t>
            </a:r>
          </a:p>
          <a:p>
            <a:r>
              <a:rPr lang="en-US" smtClean="0">
                <a:solidFill>
                  <a:schemeClr val="accent2"/>
                </a:solidFill>
              </a:rPr>
              <a:t>Punch Cards</a:t>
            </a:r>
          </a:p>
        </p:txBody>
      </p:sp>
      <p:pic>
        <p:nvPicPr>
          <p:cNvPr id="24579" name="Picture 6" descr="electi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5450" y="3514725"/>
            <a:ext cx="295275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Mix-Net Paradigm</a:t>
            </a:r>
          </a:p>
        </p:txBody>
      </p:sp>
      <p:sp>
        <p:nvSpPr>
          <p:cNvPr id="95234" name="Rectangle 3"/>
          <p:cNvSpPr>
            <a:spLocks noChangeArrowheads="1"/>
          </p:cNvSpPr>
          <p:nvPr/>
        </p:nvSpPr>
        <p:spPr bwMode="auto">
          <a:xfrm>
            <a:off x="3221038" y="2981325"/>
            <a:ext cx="2743200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grpSp>
        <p:nvGrpSpPr>
          <p:cNvPr id="1283100" name="Group 28"/>
          <p:cNvGrpSpPr>
            <a:grpSpLocks/>
          </p:cNvGrpSpPr>
          <p:nvPr/>
        </p:nvGrpSpPr>
        <p:grpSpPr bwMode="auto">
          <a:xfrm>
            <a:off x="914400" y="2955925"/>
            <a:ext cx="6878638" cy="3290888"/>
            <a:chOff x="576" y="1862"/>
            <a:chExt cx="4333" cy="2073"/>
          </a:xfrm>
        </p:grpSpPr>
        <p:sp>
          <p:nvSpPr>
            <p:cNvPr id="95236" name="Rectangle 4"/>
            <p:cNvSpPr>
              <a:spLocks noChangeArrowheads="1"/>
            </p:cNvSpPr>
            <p:nvPr/>
          </p:nvSpPr>
          <p:spPr bwMode="auto">
            <a:xfrm>
              <a:off x="576" y="1932"/>
              <a:ext cx="576" cy="242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5237" name="Line 5"/>
            <p:cNvSpPr>
              <a:spLocks noChangeShapeType="1"/>
            </p:cNvSpPr>
            <p:nvPr/>
          </p:nvSpPr>
          <p:spPr bwMode="auto">
            <a:xfrm>
              <a:off x="576" y="194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8" name="Line 6"/>
            <p:cNvSpPr>
              <a:spLocks noChangeShapeType="1"/>
            </p:cNvSpPr>
            <p:nvPr/>
          </p:nvSpPr>
          <p:spPr bwMode="auto">
            <a:xfrm flipV="1">
              <a:off x="868" y="194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9" name="Rectangle 7"/>
            <p:cNvSpPr>
              <a:spLocks noChangeArrowheads="1"/>
            </p:cNvSpPr>
            <p:nvPr/>
          </p:nvSpPr>
          <p:spPr bwMode="auto">
            <a:xfrm>
              <a:off x="576" y="2500"/>
              <a:ext cx="576" cy="242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5240" name="Line 8"/>
            <p:cNvSpPr>
              <a:spLocks noChangeShapeType="1"/>
            </p:cNvSpPr>
            <p:nvPr/>
          </p:nvSpPr>
          <p:spPr bwMode="auto">
            <a:xfrm>
              <a:off x="576" y="250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1" name="Line 9"/>
            <p:cNvSpPr>
              <a:spLocks noChangeShapeType="1"/>
            </p:cNvSpPr>
            <p:nvPr/>
          </p:nvSpPr>
          <p:spPr bwMode="auto">
            <a:xfrm flipV="1">
              <a:off x="868" y="250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2" name="Rectangle 10"/>
            <p:cNvSpPr>
              <a:spLocks noChangeArrowheads="1"/>
            </p:cNvSpPr>
            <p:nvPr/>
          </p:nvSpPr>
          <p:spPr bwMode="auto">
            <a:xfrm>
              <a:off x="576" y="3036"/>
              <a:ext cx="576" cy="242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5243" name="Line 11"/>
            <p:cNvSpPr>
              <a:spLocks noChangeShapeType="1"/>
            </p:cNvSpPr>
            <p:nvPr/>
          </p:nvSpPr>
          <p:spPr bwMode="auto">
            <a:xfrm>
              <a:off x="576" y="3044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4" name="Line 12"/>
            <p:cNvSpPr>
              <a:spLocks noChangeShapeType="1"/>
            </p:cNvSpPr>
            <p:nvPr/>
          </p:nvSpPr>
          <p:spPr bwMode="auto">
            <a:xfrm flipV="1">
              <a:off x="868" y="3044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5" name="Rectangle 13"/>
            <p:cNvSpPr>
              <a:spLocks noChangeArrowheads="1"/>
            </p:cNvSpPr>
            <p:nvPr/>
          </p:nvSpPr>
          <p:spPr bwMode="auto">
            <a:xfrm>
              <a:off x="576" y="3604"/>
              <a:ext cx="576" cy="242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5246" name="Line 14"/>
            <p:cNvSpPr>
              <a:spLocks noChangeShapeType="1"/>
            </p:cNvSpPr>
            <p:nvPr/>
          </p:nvSpPr>
          <p:spPr bwMode="auto">
            <a:xfrm>
              <a:off x="576" y="361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7" name="Line 15"/>
            <p:cNvSpPr>
              <a:spLocks noChangeShapeType="1"/>
            </p:cNvSpPr>
            <p:nvPr/>
          </p:nvSpPr>
          <p:spPr bwMode="auto">
            <a:xfrm flipV="1">
              <a:off x="868" y="361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8" name="Line 16"/>
            <p:cNvSpPr>
              <a:spLocks noChangeShapeType="1"/>
            </p:cNvSpPr>
            <p:nvPr/>
          </p:nvSpPr>
          <p:spPr bwMode="auto">
            <a:xfrm>
              <a:off x="868" y="2057"/>
              <a:ext cx="1161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9" name="Line 17"/>
            <p:cNvSpPr>
              <a:spLocks noChangeShapeType="1"/>
            </p:cNvSpPr>
            <p:nvPr/>
          </p:nvSpPr>
          <p:spPr bwMode="auto">
            <a:xfrm>
              <a:off x="868" y="2625"/>
              <a:ext cx="1161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0" name="Line 18"/>
            <p:cNvSpPr>
              <a:spLocks noChangeShapeType="1"/>
            </p:cNvSpPr>
            <p:nvPr/>
          </p:nvSpPr>
          <p:spPr bwMode="auto">
            <a:xfrm>
              <a:off x="868" y="3161"/>
              <a:ext cx="1161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1" name="Line 19"/>
            <p:cNvSpPr>
              <a:spLocks noChangeShapeType="1"/>
            </p:cNvSpPr>
            <p:nvPr/>
          </p:nvSpPr>
          <p:spPr bwMode="auto">
            <a:xfrm>
              <a:off x="868" y="3729"/>
              <a:ext cx="1161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2" name="Line 20"/>
            <p:cNvSpPr>
              <a:spLocks noChangeShapeType="1"/>
            </p:cNvSpPr>
            <p:nvPr/>
          </p:nvSpPr>
          <p:spPr bwMode="auto">
            <a:xfrm>
              <a:off x="3756" y="2057"/>
              <a:ext cx="81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3" name="Line 21"/>
            <p:cNvSpPr>
              <a:spLocks noChangeShapeType="1"/>
            </p:cNvSpPr>
            <p:nvPr/>
          </p:nvSpPr>
          <p:spPr bwMode="auto">
            <a:xfrm>
              <a:off x="3756" y="2625"/>
              <a:ext cx="81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4" name="Line 22"/>
            <p:cNvSpPr>
              <a:spLocks noChangeShapeType="1"/>
            </p:cNvSpPr>
            <p:nvPr/>
          </p:nvSpPr>
          <p:spPr bwMode="auto">
            <a:xfrm>
              <a:off x="3756" y="3161"/>
              <a:ext cx="81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5" name="Line 23"/>
            <p:cNvSpPr>
              <a:spLocks noChangeShapeType="1"/>
            </p:cNvSpPr>
            <p:nvPr/>
          </p:nvSpPr>
          <p:spPr bwMode="auto">
            <a:xfrm>
              <a:off x="3756" y="3729"/>
              <a:ext cx="81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6" name="Rectangle 24"/>
            <p:cNvSpPr>
              <a:spLocks noChangeArrowheads="1"/>
            </p:cNvSpPr>
            <p:nvPr/>
          </p:nvSpPr>
          <p:spPr bwMode="auto">
            <a:xfrm>
              <a:off x="4566" y="1862"/>
              <a:ext cx="343" cy="401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solidFill>
                    <a:schemeClr val="accent1"/>
                  </a:solidFill>
                </a:rPr>
                <a:t>Vote</a:t>
              </a:r>
            </a:p>
          </p:txBody>
        </p:sp>
        <p:sp>
          <p:nvSpPr>
            <p:cNvPr id="95257" name="Rectangle 25"/>
            <p:cNvSpPr>
              <a:spLocks noChangeArrowheads="1"/>
            </p:cNvSpPr>
            <p:nvPr/>
          </p:nvSpPr>
          <p:spPr bwMode="auto">
            <a:xfrm>
              <a:off x="4566" y="2422"/>
              <a:ext cx="343" cy="401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solidFill>
                    <a:schemeClr val="accent1"/>
                  </a:solidFill>
                </a:rPr>
                <a:t>Vote</a:t>
              </a:r>
            </a:p>
          </p:txBody>
        </p:sp>
        <p:sp>
          <p:nvSpPr>
            <p:cNvPr id="95258" name="Rectangle 26"/>
            <p:cNvSpPr>
              <a:spLocks noChangeArrowheads="1"/>
            </p:cNvSpPr>
            <p:nvPr/>
          </p:nvSpPr>
          <p:spPr bwMode="auto">
            <a:xfrm>
              <a:off x="4566" y="2974"/>
              <a:ext cx="343" cy="401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solidFill>
                    <a:schemeClr val="accent1"/>
                  </a:solidFill>
                </a:rPr>
                <a:t>Vote</a:t>
              </a:r>
            </a:p>
          </p:txBody>
        </p:sp>
        <p:sp>
          <p:nvSpPr>
            <p:cNvPr id="95259" name="Rectangle 27"/>
            <p:cNvSpPr>
              <a:spLocks noChangeArrowheads="1"/>
            </p:cNvSpPr>
            <p:nvPr/>
          </p:nvSpPr>
          <p:spPr bwMode="auto">
            <a:xfrm>
              <a:off x="4566" y="3534"/>
              <a:ext cx="343" cy="401"/>
            </a:xfrm>
            <a:prstGeom prst="rect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solidFill>
                    <a:schemeClr val="accent1"/>
                  </a:solidFill>
                </a:rPr>
                <a:t>Vote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8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Mix-Net Paradigm</a:t>
            </a:r>
          </a:p>
        </p:txBody>
      </p:sp>
      <p:sp>
        <p:nvSpPr>
          <p:cNvPr id="96258" name="Rectangle 3"/>
          <p:cNvSpPr>
            <a:spLocks noChangeArrowheads="1"/>
          </p:cNvSpPr>
          <p:nvPr/>
        </p:nvSpPr>
        <p:spPr bwMode="auto">
          <a:xfrm>
            <a:off x="3221038" y="2981325"/>
            <a:ext cx="2743200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sp>
        <p:nvSpPr>
          <p:cNvPr id="96259" name="Rectangle 4"/>
          <p:cNvSpPr>
            <a:spLocks noChangeArrowheads="1"/>
          </p:cNvSpPr>
          <p:nvPr/>
        </p:nvSpPr>
        <p:spPr bwMode="auto">
          <a:xfrm>
            <a:off x="914400" y="30670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6260" name="Line 5"/>
          <p:cNvSpPr>
            <a:spLocks noChangeShapeType="1"/>
          </p:cNvSpPr>
          <p:nvPr/>
        </p:nvSpPr>
        <p:spPr bwMode="auto">
          <a:xfrm>
            <a:off x="9144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261" name="Line 6"/>
          <p:cNvSpPr>
            <a:spLocks noChangeShapeType="1"/>
          </p:cNvSpPr>
          <p:nvPr/>
        </p:nvSpPr>
        <p:spPr bwMode="auto">
          <a:xfrm flipV="1">
            <a:off x="13779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262" name="Rectangle 7"/>
          <p:cNvSpPr>
            <a:spLocks noChangeArrowheads="1"/>
          </p:cNvSpPr>
          <p:nvPr/>
        </p:nvSpPr>
        <p:spPr bwMode="auto">
          <a:xfrm>
            <a:off x="914400" y="39687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6263" name="Line 8"/>
          <p:cNvSpPr>
            <a:spLocks noChangeShapeType="1"/>
          </p:cNvSpPr>
          <p:nvPr/>
        </p:nvSpPr>
        <p:spPr bwMode="auto">
          <a:xfrm>
            <a:off x="9144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264" name="Line 9"/>
          <p:cNvSpPr>
            <a:spLocks noChangeShapeType="1"/>
          </p:cNvSpPr>
          <p:nvPr/>
        </p:nvSpPr>
        <p:spPr bwMode="auto">
          <a:xfrm flipV="1">
            <a:off x="13779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265" name="Rectangle 10"/>
          <p:cNvSpPr>
            <a:spLocks noChangeArrowheads="1"/>
          </p:cNvSpPr>
          <p:nvPr/>
        </p:nvSpPr>
        <p:spPr bwMode="auto">
          <a:xfrm>
            <a:off x="914400" y="48196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6266" name="Line 11"/>
          <p:cNvSpPr>
            <a:spLocks noChangeShapeType="1"/>
          </p:cNvSpPr>
          <p:nvPr/>
        </p:nvSpPr>
        <p:spPr bwMode="auto">
          <a:xfrm>
            <a:off x="9144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267" name="Line 12"/>
          <p:cNvSpPr>
            <a:spLocks noChangeShapeType="1"/>
          </p:cNvSpPr>
          <p:nvPr/>
        </p:nvSpPr>
        <p:spPr bwMode="auto">
          <a:xfrm flipV="1">
            <a:off x="13779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268" name="Rectangle 13"/>
          <p:cNvSpPr>
            <a:spLocks noChangeArrowheads="1"/>
          </p:cNvSpPr>
          <p:nvPr/>
        </p:nvSpPr>
        <p:spPr bwMode="auto">
          <a:xfrm>
            <a:off x="914400" y="5721350"/>
            <a:ext cx="914400" cy="384175"/>
          </a:xfrm>
          <a:prstGeom prst="rect">
            <a:avLst/>
          </a:prstGeom>
          <a:solidFill>
            <a:schemeClr val="tx1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6269" name="Line 14"/>
          <p:cNvSpPr>
            <a:spLocks noChangeShapeType="1"/>
          </p:cNvSpPr>
          <p:nvPr/>
        </p:nvSpPr>
        <p:spPr bwMode="auto">
          <a:xfrm>
            <a:off x="9144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270" name="Line 15"/>
          <p:cNvSpPr>
            <a:spLocks noChangeShapeType="1"/>
          </p:cNvSpPr>
          <p:nvPr/>
        </p:nvSpPr>
        <p:spPr bwMode="auto">
          <a:xfrm flipV="1">
            <a:off x="13779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271" name="Line 16"/>
          <p:cNvSpPr>
            <a:spLocks noChangeShapeType="1"/>
          </p:cNvSpPr>
          <p:nvPr/>
        </p:nvSpPr>
        <p:spPr bwMode="auto">
          <a:xfrm>
            <a:off x="1377950" y="32654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72" name="Line 17"/>
          <p:cNvSpPr>
            <a:spLocks noChangeShapeType="1"/>
          </p:cNvSpPr>
          <p:nvPr/>
        </p:nvSpPr>
        <p:spPr bwMode="auto">
          <a:xfrm>
            <a:off x="1377950" y="41671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73" name="Line 18"/>
          <p:cNvSpPr>
            <a:spLocks noChangeShapeType="1"/>
          </p:cNvSpPr>
          <p:nvPr/>
        </p:nvSpPr>
        <p:spPr bwMode="auto">
          <a:xfrm>
            <a:off x="1377950" y="50180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74" name="Line 19"/>
          <p:cNvSpPr>
            <a:spLocks noChangeShapeType="1"/>
          </p:cNvSpPr>
          <p:nvPr/>
        </p:nvSpPr>
        <p:spPr bwMode="auto">
          <a:xfrm>
            <a:off x="1377950" y="5919788"/>
            <a:ext cx="1843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75" name="Line 20"/>
          <p:cNvSpPr>
            <a:spLocks noChangeShapeType="1"/>
          </p:cNvSpPr>
          <p:nvPr/>
        </p:nvSpPr>
        <p:spPr bwMode="auto">
          <a:xfrm>
            <a:off x="5962650" y="32654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76" name="Line 21"/>
          <p:cNvSpPr>
            <a:spLocks noChangeShapeType="1"/>
          </p:cNvSpPr>
          <p:nvPr/>
        </p:nvSpPr>
        <p:spPr bwMode="auto">
          <a:xfrm>
            <a:off x="5962650" y="41671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77" name="Line 22"/>
          <p:cNvSpPr>
            <a:spLocks noChangeShapeType="1"/>
          </p:cNvSpPr>
          <p:nvPr/>
        </p:nvSpPr>
        <p:spPr bwMode="auto">
          <a:xfrm>
            <a:off x="5962650" y="50180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78" name="Line 23"/>
          <p:cNvSpPr>
            <a:spLocks noChangeShapeType="1"/>
          </p:cNvSpPr>
          <p:nvPr/>
        </p:nvSpPr>
        <p:spPr bwMode="auto">
          <a:xfrm>
            <a:off x="5962650" y="59197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79" name="Rectangle 24"/>
          <p:cNvSpPr>
            <a:spLocks noChangeArrowheads="1"/>
          </p:cNvSpPr>
          <p:nvPr/>
        </p:nvSpPr>
        <p:spPr bwMode="auto">
          <a:xfrm>
            <a:off x="7248525" y="29559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96280" name="Rectangle 25"/>
          <p:cNvSpPr>
            <a:spLocks noChangeArrowheads="1"/>
          </p:cNvSpPr>
          <p:nvPr/>
        </p:nvSpPr>
        <p:spPr bwMode="auto">
          <a:xfrm>
            <a:off x="7248525" y="38449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96281" name="Rectangle 26"/>
          <p:cNvSpPr>
            <a:spLocks noChangeArrowheads="1"/>
          </p:cNvSpPr>
          <p:nvPr/>
        </p:nvSpPr>
        <p:spPr bwMode="auto">
          <a:xfrm>
            <a:off x="7248525" y="47212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96282" name="Rectangle 27"/>
          <p:cNvSpPr>
            <a:spLocks noChangeArrowheads="1"/>
          </p:cNvSpPr>
          <p:nvPr/>
        </p:nvSpPr>
        <p:spPr bwMode="auto">
          <a:xfrm>
            <a:off x="7248525" y="56102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96283" name="Line 28"/>
          <p:cNvSpPr>
            <a:spLocks noChangeShapeType="1"/>
          </p:cNvSpPr>
          <p:nvPr/>
        </p:nvSpPr>
        <p:spPr bwMode="auto">
          <a:xfrm>
            <a:off x="3221038" y="5018088"/>
            <a:ext cx="2743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84" name="Line 29"/>
          <p:cNvSpPr>
            <a:spLocks noChangeShapeType="1"/>
          </p:cNvSpPr>
          <p:nvPr/>
        </p:nvSpPr>
        <p:spPr bwMode="auto">
          <a:xfrm>
            <a:off x="3221038" y="3265488"/>
            <a:ext cx="2743200" cy="901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85" name="Line 30"/>
          <p:cNvSpPr>
            <a:spLocks noChangeShapeType="1"/>
          </p:cNvSpPr>
          <p:nvPr/>
        </p:nvSpPr>
        <p:spPr bwMode="auto">
          <a:xfrm>
            <a:off x="3221038" y="4167188"/>
            <a:ext cx="2741612" cy="1752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6286" name="Line 31"/>
          <p:cNvSpPr>
            <a:spLocks noChangeShapeType="1"/>
          </p:cNvSpPr>
          <p:nvPr/>
        </p:nvSpPr>
        <p:spPr bwMode="auto">
          <a:xfrm flipV="1">
            <a:off x="3221038" y="3265488"/>
            <a:ext cx="2741612" cy="2654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Re-encryption Mix</a:t>
            </a:r>
          </a:p>
        </p:txBody>
      </p:sp>
      <p:sp>
        <p:nvSpPr>
          <p:cNvPr id="97282" name="Rectangle 3"/>
          <p:cNvSpPr>
            <a:spLocks noChangeArrowheads="1"/>
          </p:cNvSpPr>
          <p:nvPr/>
        </p:nvSpPr>
        <p:spPr bwMode="auto">
          <a:xfrm>
            <a:off x="3221038" y="2981325"/>
            <a:ext cx="2743200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grpSp>
        <p:nvGrpSpPr>
          <p:cNvPr id="1037353" name="Group 41"/>
          <p:cNvGrpSpPr>
            <a:grpSpLocks/>
          </p:cNvGrpSpPr>
          <p:nvPr/>
        </p:nvGrpSpPr>
        <p:grpSpPr bwMode="auto">
          <a:xfrm>
            <a:off x="914400" y="3063875"/>
            <a:ext cx="7267575" cy="3041650"/>
            <a:chOff x="576" y="1930"/>
            <a:chExt cx="4578" cy="1916"/>
          </a:xfrm>
        </p:grpSpPr>
        <p:sp>
          <p:nvSpPr>
            <p:cNvPr id="97284" name="Rectangle 13"/>
            <p:cNvSpPr>
              <a:spLocks noChangeArrowheads="1"/>
            </p:cNvSpPr>
            <p:nvPr/>
          </p:nvSpPr>
          <p:spPr bwMode="auto">
            <a:xfrm>
              <a:off x="576" y="360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7285" name="Line 14"/>
            <p:cNvSpPr>
              <a:spLocks noChangeShapeType="1"/>
            </p:cNvSpPr>
            <p:nvPr/>
          </p:nvSpPr>
          <p:spPr bwMode="auto">
            <a:xfrm>
              <a:off x="576" y="361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86" name="Line 15"/>
            <p:cNvSpPr>
              <a:spLocks noChangeShapeType="1"/>
            </p:cNvSpPr>
            <p:nvPr/>
          </p:nvSpPr>
          <p:spPr bwMode="auto">
            <a:xfrm flipV="1">
              <a:off x="868" y="361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87" name="Rectangle 4"/>
            <p:cNvSpPr>
              <a:spLocks noChangeArrowheads="1"/>
            </p:cNvSpPr>
            <p:nvPr/>
          </p:nvSpPr>
          <p:spPr bwMode="auto">
            <a:xfrm>
              <a:off x="576" y="193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7288" name="Line 5"/>
            <p:cNvSpPr>
              <a:spLocks noChangeShapeType="1"/>
            </p:cNvSpPr>
            <p:nvPr/>
          </p:nvSpPr>
          <p:spPr bwMode="auto">
            <a:xfrm>
              <a:off x="576" y="194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89" name="Line 6"/>
            <p:cNvSpPr>
              <a:spLocks noChangeShapeType="1"/>
            </p:cNvSpPr>
            <p:nvPr/>
          </p:nvSpPr>
          <p:spPr bwMode="auto">
            <a:xfrm flipV="1">
              <a:off x="868" y="194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0" name="Rectangle 7"/>
            <p:cNvSpPr>
              <a:spLocks noChangeArrowheads="1"/>
            </p:cNvSpPr>
            <p:nvPr/>
          </p:nvSpPr>
          <p:spPr bwMode="auto">
            <a:xfrm>
              <a:off x="576" y="250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7291" name="Line 8"/>
            <p:cNvSpPr>
              <a:spLocks noChangeShapeType="1"/>
            </p:cNvSpPr>
            <p:nvPr/>
          </p:nvSpPr>
          <p:spPr bwMode="auto">
            <a:xfrm>
              <a:off x="576" y="250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2" name="Line 9"/>
            <p:cNvSpPr>
              <a:spLocks noChangeShapeType="1"/>
            </p:cNvSpPr>
            <p:nvPr/>
          </p:nvSpPr>
          <p:spPr bwMode="auto">
            <a:xfrm flipV="1">
              <a:off x="868" y="250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3" name="Rectangle 10"/>
            <p:cNvSpPr>
              <a:spLocks noChangeArrowheads="1"/>
            </p:cNvSpPr>
            <p:nvPr/>
          </p:nvSpPr>
          <p:spPr bwMode="auto">
            <a:xfrm>
              <a:off x="576" y="3036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7294" name="Line 11"/>
            <p:cNvSpPr>
              <a:spLocks noChangeShapeType="1"/>
            </p:cNvSpPr>
            <p:nvPr/>
          </p:nvSpPr>
          <p:spPr bwMode="auto">
            <a:xfrm>
              <a:off x="576" y="3044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5" name="Line 12"/>
            <p:cNvSpPr>
              <a:spLocks noChangeShapeType="1"/>
            </p:cNvSpPr>
            <p:nvPr/>
          </p:nvSpPr>
          <p:spPr bwMode="auto">
            <a:xfrm flipV="1">
              <a:off x="868" y="3044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6" name="Line 16"/>
            <p:cNvSpPr>
              <a:spLocks noChangeShapeType="1"/>
            </p:cNvSpPr>
            <p:nvPr/>
          </p:nvSpPr>
          <p:spPr bwMode="auto">
            <a:xfrm>
              <a:off x="1152" y="2057"/>
              <a:ext cx="877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7" name="Line 17"/>
            <p:cNvSpPr>
              <a:spLocks noChangeShapeType="1"/>
            </p:cNvSpPr>
            <p:nvPr/>
          </p:nvSpPr>
          <p:spPr bwMode="auto">
            <a:xfrm>
              <a:off x="1152" y="2625"/>
              <a:ext cx="877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8" name="Line 18"/>
            <p:cNvSpPr>
              <a:spLocks noChangeShapeType="1"/>
            </p:cNvSpPr>
            <p:nvPr/>
          </p:nvSpPr>
          <p:spPr bwMode="auto">
            <a:xfrm>
              <a:off x="1152" y="3161"/>
              <a:ext cx="877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9" name="Line 19"/>
            <p:cNvSpPr>
              <a:spLocks noChangeShapeType="1"/>
            </p:cNvSpPr>
            <p:nvPr/>
          </p:nvSpPr>
          <p:spPr bwMode="auto">
            <a:xfrm>
              <a:off x="1152" y="3727"/>
              <a:ext cx="877" cy="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0" name="Line 20"/>
            <p:cNvSpPr>
              <a:spLocks noChangeShapeType="1"/>
            </p:cNvSpPr>
            <p:nvPr/>
          </p:nvSpPr>
          <p:spPr bwMode="auto">
            <a:xfrm>
              <a:off x="3756" y="2057"/>
              <a:ext cx="81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1" name="Line 21"/>
            <p:cNvSpPr>
              <a:spLocks noChangeShapeType="1"/>
            </p:cNvSpPr>
            <p:nvPr/>
          </p:nvSpPr>
          <p:spPr bwMode="auto">
            <a:xfrm>
              <a:off x="3756" y="2625"/>
              <a:ext cx="81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2" name="Line 22"/>
            <p:cNvSpPr>
              <a:spLocks noChangeShapeType="1"/>
            </p:cNvSpPr>
            <p:nvPr/>
          </p:nvSpPr>
          <p:spPr bwMode="auto">
            <a:xfrm>
              <a:off x="3756" y="3161"/>
              <a:ext cx="81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3" name="Line 23"/>
            <p:cNvSpPr>
              <a:spLocks noChangeShapeType="1"/>
            </p:cNvSpPr>
            <p:nvPr/>
          </p:nvSpPr>
          <p:spPr bwMode="auto">
            <a:xfrm>
              <a:off x="3756" y="3729"/>
              <a:ext cx="81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4" name="Rectangle 28"/>
            <p:cNvSpPr>
              <a:spLocks noChangeArrowheads="1"/>
            </p:cNvSpPr>
            <p:nvPr/>
          </p:nvSpPr>
          <p:spPr bwMode="auto">
            <a:xfrm>
              <a:off x="4578" y="1930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7305" name="Line 29"/>
            <p:cNvSpPr>
              <a:spLocks noChangeShapeType="1"/>
            </p:cNvSpPr>
            <p:nvPr/>
          </p:nvSpPr>
          <p:spPr bwMode="auto">
            <a:xfrm>
              <a:off x="4578" y="193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6" name="Line 30"/>
            <p:cNvSpPr>
              <a:spLocks noChangeShapeType="1"/>
            </p:cNvSpPr>
            <p:nvPr/>
          </p:nvSpPr>
          <p:spPr bwMode="auto">
            <a:xfrm flipV="1">
              <a:off x="4870" y="193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7" name="Rectangle 31"/>
            <p:cNvSpPr>
              <a:spLocks noChangeArrowheads="1"/>
            </p:cNvSpPr>
            <p:nvPr/>
          </p:nvSpPr>
          <p:spPr bwMode="auto">
            <a:xfrm>
              <a:off x="4578" y="2498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7308" name="Line 32"/>
            <p:cNvSpPr>
              <a:spLocks noChangeShapeType="1"/>
            </p:cNvSpPr>
            <p:nvPr/>
          </p:nvSpPr>
          <p:spPr bwMode="auto">
            <a:xfrm>
              <a:off x="4578" y="250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9" name="Line 33"/>
            <p:cNvSpPr>
              <a:spLocks noChangeShapeType="1"/>
            </p:cNvSpPr>
            <p:nvPr/>
          </p:nvSpPr>
          <p:spPr bwMode="auto">
            <a:xfrm flipV="1">
              <a:off x="4870" y="250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0" name="Rectangle 34"/>
            <p:cNvSpPr>
              <a:spLocks noChangeArrowheads="1"/>
            </p:cNvSpPr>
            <p:nvPr/>
          </p:nvSpPr>
          <p:spPr bwMode="auto">
            <a:xfrm>
              <a:off x="4578" y="3034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7311" name="Line 35"/>
            <p:cNvSpPr>
              <a:spLocks noChangeShapeType="1"/>
            </p:cNvSpPr>
            <p:nvPr/>
          </p:nvSpPr>
          <p:spPr bwMode="auto">
            <a:xfrm>
              <a:off x="4578" y="304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2" name="Line 36"/>
            <p:cNvSpPr>
              <a:spLocks noChangeShapeType="1"/>
            </p:cNvSpPr>
            <p:nvPr/>
          </p:nvSpPr>
          <p:spPr bwMode="auto">
            <a:xfrm flipV="1">
              <a:off x="4870" y="304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3" name="Rectangle 37"/>
            <p:cNvSpPr>
              <a:spLocks noChangeArrowheads="1"/>
            </p:cNvSpPr>
            <p:nvPr/>
          </p:nvSpPr>
          <p:spPr bwMode="auto">
            <a:xfrm>
              <a:off x="4578" y="3602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7314" name="Line 38"/>
            <p:cNvSpPr>
              <a:spLocks noChangeShapeType="1"/>
            </p:cNvSpPr>
            <p:nvPr/>
          </p:nvSpPr>
          <p:spPr bwMode="auto">
            <a:xfrm>
              <a:off x="4578" y="361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5" name="Line 39"/>
            <p:cNvSpPr>
              <a:spLocks noChangeShapeType="1"/>
            </p:cNvSpPr>
            <p:nvPr/>
          </p:nvSpPr>
          <p:spPr bwMode="auto">
            <a:xfrm flipV="1">
              <a:off x="4870" y="361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3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Re-encryption Mix</a:t>
            </a:r>
          </a:p>
        </p:txBody>
      </p:sp>
      <p:sp>
        <p:nvSpPr>
          <p:cNvPr id="98306" name="Rectangle 4"/>
          <p:cNvSpPr>
            <a:spLocks noChangeArrowheads="1"/>
          </p:cNvSpPr>
          <p:nvPr/>
        </p:nvSpPr>
        <p:spPr bwMode="auto">
          <a:xfrm>
            <a:off x="914400" y="30670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8307" name="Line 5"/>
          <p:cNvSpPr>
            <a:spLocks noChangeShapeType="1"/>
          </p:cNvSpPr>
          <p:nvPr/>
        </p:nvSpPr>
        <p:spPr bwMode="auto">
          <a:xfrm>
            <a:off x="9144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08" name="Line 6"/>
          <p:cNvSpPr>
            <a:spLocks noChangeShapeType="1"/>
          </p:cNvSpPr>
          <p:nvPr/>
        </p:nvSpPr>
        <p:spPr bwMode="auto">
          <a:xfrm flipV="1">
            <a:off x="13779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09" name="Rectangle 7"/>
          <p:cNvSpPr>
            <a:spLocks noChangeArrowheads="1"/>
          </p:cNvSpPr>
          <p:nvPr/>
        </p:nvSpPr>
        <p:spPr bwMode="auto">
          <a:xfrm>
            <a:off x="914400" y="39687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8310" name="Line 8"/>
          <p:cNvSpPr>
            <a:spLocks noChangeShapeType="1"/>
          </p:cNvSpPr>
          <p:nvPr/>
        </p:nvSpPr>
        <p:spPr bwMode="auto">
          <a:xfrm>
            <a:off x="9144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1" name="Line 9"/>
          <p:cNvSpPr>
            <a:spLocks noChangeShapeType="1"/>
          </p:cNvSpPr>
          <p:nvPr/>
        </p:nvSpPr>
        <p:spPr bwMode="auto">
          <a:xfrm flipV="1">
            <a:off x="13779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2" name="Rectangle 10"/>
          <p:cNvSpPr>
            <a:spLocks noChangeArrowheads="1"/>
          </p:cNvSpPr>
          <p:nvPr/>
        </p:nvSpPr>
        <p:spPr bwMode="auto">
          <a:xfrm>
            <a:off x="914400" y="48196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8313" name="Line 11"/>
          <p:cNvSpPr>
            <a:spLocks noChangeShapeType="1"/>
          </p:cNvSpPr>
          <p:nvPr/>
        </p:nvSpPr>
        <p:spPr bwMode="auto">
          <a:xfrm>
            <a:off x="9144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4" name="Line 12"/>
          <p:cNvSpPr>
            <a:spLocks noChangeShapeType="1"/>
          </p:cNvSpPr>
          <p:nvPr/>
        </p:nvSpPr>
        <p:spPr bwMode="auto">
          <a:xfrm flipV="1">
            <a:off x="13779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5" name="Rectangle 13"/>
          <p:cNvSpPr>
            <a:spLocks noChangeArrowheads="1"/>
          </p:cNvSpPr>
          <p:nvPr/>
        </p:nvSpPr>
        <p:spPr bwMode="auto">
          <a:xfrm>
            <a:off x="914400" y="57213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8316" name="Line 14"/>
          <p:cNvSpPr>
            <a:spLocks noChangeShapeType="1"/>
          </p:cNvSpPr>
          <p:nvPr/>
        </p:nvSpPr>
        <p:spPr bwMode="auto">
          <a:xfrm>
            <a:off x="9144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7" name="Line 15"/>
          <p:cNvSpPr>
            <a:spLocks noChangeShapeType="1"/>
          </p:cNvSpPr>
          <p:nvPr/>
        </p:nvSpPr>
        <p:spPr bwMode="auto">
          <a:xfrm flipV="1">
            <a:off x="13779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8" name="Line 16"/>
          <p:cNvSpPr>
            <a:spLocks noChangeShapeType="1"/>
          </p:cNvSpPr>
          <p:nvPr/>
        </p:nvSpPr>
        <p:spPr bwMode="auto">
          <a:xfrm>
            <a:off x="1828800" y="3265488"/>
            <a:ext cx="13922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19" name="Line 17"/>
          <p:cNvSpPr>
            <a:spLocks noChangeShapeType="1"/>
          </p:cNvSpPr>
          <p:nvPr/>
        </p:nvSpPr>
        <p:spPr bwMode="auto">
          <a:xfrm>
            <a:off x="1828800" y="4167188"/>
            <a:ext cx="13922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20" name="Line 18"/>
          <p:cNvSpPr>
            <a:spLocks noChangeShapeType="1"/>
          </p:cNvSpPr>
          <p:nvPr/>
        </p:nvSpPr>
        <p:spPr bwMode="auto">
          <a:xfrm>
            <a:off x="1828800" y="5018088"/>
            <a:ext cx="13922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21" name="Line 19"/>
          <p:cNvSpPr>
            <a:spLocks noChangeShapeType="1"/>
          </p:cNvSpPr>
          <p:nvPr/>
        </p:nvSpPr>
        <p:spPr bwMode="auto">
          <a:xfrm>
            <a:off x="1828800" y="5916613"/>
            <a:ext cx="1392238" cy="3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22" name="Line 20"/>
          <p:cNvSpPr>
            <a:spLocks noChangeShapeType="1"/>
          </p:cNvSpPr>
          <p:nvPr/>
        </p:nvSpPr>
        <p:spPr bwMode="auto">
          <a:xfrm>
            <a:off x="5962650" y="32654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23" name="Line 21"/>
          <p:cNvSpPr>
            <a:spLocks noChangeShapeType="1"/>
          </p:cNvSpPr>
          <p:nvPr/>
        </p:nvSpPr>
        <p:spPr bwMode="auto">
          <a:xfrm>
            <a:off x="5962650" y="41671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24" name="Line 22"/>
          <p:cNvSpPr>
            <a:spLocks noChangeShapeType="1"/>
          </p:cNvSpPr>
          <p:nvPr/>
        </p:nvSpPr>
        <p:spPr bwMode="auto">
          <a:xfrm>
            <a:off x="5962650" y="50180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25" name="Line 23"/>
          <p:cNvSpPr>
            <a:spLocks noChangeShapeType="1"/>
          </p:cNvSpPr>
          <p:nvPr/>
        </p:nvSpPr>
        <p:spPr bwMode="auto">
          <a:xfrm>
            <a:off x="5962650" y="59197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26" name="Rectangle 24"/>
          <p:cNvSpPr>
            <a:spLocks noChangeArrowheads="1"/>
          </p:cNvSpPr>
          <p:nvPr/>
        </p:nvSpPr>
        <p:spPr bwMode="auto">
          <a:xfrm>
            <a:off x="7267575" y="3063875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8327" name="Line 25"/>
          <p:cNvSpPr>
            <a:spLocks noChangeShapeType="1"/>
          </p:cNvSpPr>
          <p:nvPr/>
        </p:nvSpPr>
        <p:spPr bwMode="auto">
          <a:xfrm>
            <a:off x="7267575" y="3076575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28" name="Line 26"/>
          <p:cNvSpPr>
            <a:spLocks noChangeShapeType="1"/>
          </p:cNvSpPr>
          <p:nvPr/>
        </p:nvSpPr>
        <p:spPr bwMode="auto">
          <a:xfrm flipV="1">
            <a:off x="7731125" y="3076575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29" name="Rectangle 27"/>
          <p:cNvSpPr>
            <a:spLocks noChangeArrowheads="1"/>
          </p:cNvSpPr>
          <p:nvPr/>
        </p:nvSpPr>
        <p:spPr bwMode="auto">
          <a:xfrm>
            <a:off x="7267575" y="3965575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8330" name="Line 28"/>
          <p:cNvSpPr>
            <a:spLocks noChangeShapeType="1"/>
          </p:cNvSpPr>
          <p:nvPr/>
        </p:nvSpPr>
        <p:spPr bwMode="auto">
          <a:xfrm>
            <a:off x="7267575" y="3978275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31" name="Line 29"/>
          <p:cNvSpPr>
            <a:spLocks noChangeShapeType="1"/>
          </p:cNvSpPr>
          <p:nvPr/>
        </p:nvSpPr>
        <p:spPr bwMode="auto">
          <a:xfrm flipV="1">
            <a:off x="7731125" y="3978275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32" name="Rectangle 30"/>
          <p:cNvSpPr>
            <a:spLocks noChangeArrowheads="1"/>
          </p:cNvSpPr>
          <p:nvPr/>
        </p:nvSpPr>
        <p:spPr bwMode="auto">
          <a:xfrm>
            <a:off x="7267575" y="4816475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8333" name="Line 31"/>
          <p:cNvSpPr>
            <a:spLocks noChangeShapeType="1"/>
          </p:cNvSpPr>
          <p:nvPr/>
        </p:nvSpPr>
        <p:spPr bwMode="auto">
          <a:xfrm>
            <a:off x="7267575" y="4829175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34" name="Line 32"/>
          <p:cNvSpPr>
            <a:spLocks noChangeShapeType="1"/>
          </p:cNvSpPr>
          <p:nvPr/>
        </p:nvSpPr>
        <p:spPr bwMode="auto">
          <a:xfrm flipV="1">
            <a:off x="7731125" y="4829175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35" name="Rectangle 33"/>
          <p:cNvSpPr>
            <a:spLocks noChangeArrowheads="1"/>
          </p:cNvSpPr>
          <p:nvPr/>
        </p:nvSpPr>
        <p:spPr bwMode="auto">
          <a:xfrm>
            <a:off x="7267575" y="5718175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8336" name="Line 34"/>
          <p:cNvSpPr>
            <a:spLocks noChangeShapeType="1"/>
          </p:cNvSpPr>
          <p:nvPr/>
        </p:nvSpPr>
        <p:spPr bwMode="auto">
          <a:xfrm>
            <a:off x="7267575" y="5730875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37" name="Line 35"/>
          <p:cNvSpPr>
            <a:spLocks noChangeShapeType="1"/>
          </p:cNvSpPr>
          <p:nvPr/>
        </p:nvSpPr>
        <p:spPr bwMode="auto">
          <a:xfrm flipV="1">
            <a:off x="7731125" y="5730875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38" name="Rectangle 36"/>
          <p:cNvSpPr>
            <a:spLocks noChangeArrowheads="1"/>
          </p:cNvSpPr>
          <p:nvPr/>
        </p:nvSpPr>
        <p:spPr bwMode="auto">
          <a:xfrm>
            <a:off x="3221038" y="2981325"/>
            <a:ext cx="2743200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sp>
        <p:nvSpPr>
          <p:cNvPr id="98339" name="Line 37"/>
          <p:cNvSpPr>
            <a:spLocks noChangeShapeType="1"/>
          </p:cNvSpPr>
          <p:nvPr/>
        </p:nvSpPr>
        <p:spPr bwMode="auto">
          <a:xfrm>
            <a:off x="3221038" y="5018088"/>
            <a:ext cx="2743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40" name="Line 38"/>
          <p:cNvSpPr>
            <a:spLocks noChangeShapeType="1"/>
          </p:cNvSpPr>
          <p:nvPr/>
        </p:nvSpPr>
        <p:spPr bwMode="auto">
          <a:xfrm>
            <a:off x="3221038" y="3265488"/>
            <a:ext cx="2743200" cy="901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41" name="Line 39"/>
          <p:cNvSpPr>
            <a:spLocks noChangeShapeType="1"/>
          </p:cNvSpPr>
          <p:nvPr/>
        </p:nvSpPr>
        <p:spPr bwMode="auto">
          <a:xfrm>
            <a:off x="3221038" y="4167188"/>
            <a:ext cx="2741612" cy="1752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8342" name="Line 40"/>
          <p:cNvSpPr>
            <a:spLocks noChangeShapeType="1"/>
          </p:cNvSpPr>
          <p:nvPr/>
        </p:nvSpPr>
        <p:spPr bwMode="auto">
          <a:xfrm flipV="1">
            <a:off x="3221038" y="3265488"/>
            <a:ext cx="2741612" cy="2654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Verifiability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6000" smtClean="0"/>
              <a:t>The mix provides a proof that its output is a permutation of re-encryptions of its input.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Re-encryption Mixes</a:t>
            </a:r>
          </a:p>
        </p:txBody>
      </p:sp>
      <p:sp>
        <p:nvSpPr>
          <p:cNvPr id="100354" name="Rectangle 3"/>
          <p:cNvSpPr>
            <a:spLocks noChangeArrowheads="1"/>
          </p:cNvSpPr>
          <p:nvPr/>
        </p:nvSpPr>
        <p:spPr bwMode="auto">
          <a:xfrm>
            <a:off x="5162550" y="2981325"/>
            <a:ext cx="1357313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sp>
        <p:nvSpPr>
          <p:cNvPr id="1036292" name="Rectangle 4"/>
          <p:cNvSpPr>
            <a:spLocks noChangeArrowheads="1"/>
          </p:cNvSpPr>
          <p:nvPr/>
        </p:nvSpPr>
        <p:spPr bwMode="auto">
          <a:xfrm>
            <a:off x="3681413" y="30670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36293" name="Line 5"/>
          <p:cNvSpPr>
            <a:spLocks noChangeShapeType="1"/>
          </p:cNvSpPr>
          <p:nvPr/>
        </p:nvSpPr>
        <p:spPr bwMode="auto">
          <a:xfrm>
            <a:off x="3681413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294" name="Line 6"/>
          <p:cNvSpPr>
            <a:spLocks noChangeShapeType="1"/>
          </p:cNvSpPr>
          <p:nvPr/>
        </p:nvSpPr>
        <p:spPr bwMode="auto">
          <a:xfrm flipV="1">
            <a:off x="4144963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295" name="Rectangle 7"/>
          <p:cNvSpPr>
            <a:spLocks noChangeArrowheads="1"/>
          </p:cNvSpPr>
          <p:nvPr/>
        </p:nvSpPr>
        <p:spPr bwMode="auto">
          <a:xfrm>
            <a:off x="3681413" y="39687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36296" name="Line 8"/>
          <p:cNvSpPr>
            <a:spLocks noChangeShapeType="1"/>
          </p:cNvSpPr>
          <p:nvPr/>
        </p:nvSpPr>
        <p:spPr bwMode="auto">
          <a:xfrm>
            <a:off x="3681413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297" name="Line 9"/>
          <p:cNvSpPr>
            <a:spLocks noChangeShapeType="1"/>
          </p:cNvSpPr>
          <p:nvPr/>
        </p:nvSpPr>
        <p:spPr bwMode="auto">
          <a:xfrm flipV="1">
            <a:off x="4144963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298" name="Rectangle 10"/>
          <p:cNvSpPr>
            <a:spLocks noChangeArrowheads="1"/>
          </p:cNvSpPr>
          <p:nvPr/>
        </p:nvSpPr>
        <p:spPr bwMode="auto">
          <a:xfrm>
            <a:off x="3681413" y="48196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36299" name="Line 11"/>
          <p:cNvSpPr>
            <a:spLocks noChangeShapeType="1"/>
          </p:cNvSpPr>
          <p:nvPr/>
        </p:nvSpPr>
        <p:spPr bwMode="auto">
          <a:xfrm>
            <a:off x="3681413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00" name="Line 12"/>
          <p:cNvSpPr>
            <a:spLocks noChangeShapeType="1"/>
          </p:cNvSpPr>
          <p:nvPr/>
        </p:nvSpPr>
        <p:spPr bwMode="auto">
          <a:xfrm flipV="1">
            <a:off x="4144963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01" name="Rectangle 13"/>
          <p:cNvSpPr>
            <a:spLocks noChangeArrowheads="1"/>
          </p:cNvSpPr>
          <p:nvPr/>
        </p:nvSpPr>
        <p:spPr bwMode="auto">
          <a:xfrm>
            <a:off x="3681413" y="57213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36302" name="Line 14"/>
          <p:cNvSpPr>
            <a:spLocks noChangeShapeType="1"/>
          </p:cNvSpPr>
          <p:nvPr/>
        </p:nvSpPr>
        <p:spPr bwMode="auto">
          <a:xfrm>
            <a:off x="3681413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03" name="Line 15"/>
          <p:cNvSpPr>
            <a:spLocks noChangeShapeType="1"/>
          </p:cNvSpPr>
          <p:nvPr/>
        </p:nvSpPr>
        <p:spPr bwMode="auto">
          <a:xfrm flipV="1">
            <a:off x="4144963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04" name="Line 16"/>
          <p:cNvSpPr>
            <a:spLocks noChangeShapeType="1"/>
          </p:cNvSpPr>
          <p:nvPr/>
        </p:nvSpPr>
        <p:spPr bwMode="auto">
          <a:xfrm>
            <a:off x="4595813" y="3265488"/>
            <a:ext cx="55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05" name="Line 17"/>
          <p:cNvSpPr>
            <a:spLocks noChangeShapeType="1"/>
          </p:cNvSpPr>
          <p:nvPr/>
        </p:nvSpPr>
        <p:spPr bwMode="auto">
          <a:xfrm>
            <a:off x="4595813" y="4167188"/>
            <a:ext cx="55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06" name="Line 18"/>
          <p:cNvSpPr>
            <a:spLocks noChangeShapeType="1"/>
          </p:cNvSpPr>
          <p:nvPr/>
        </p:nvSpPr>
        <p:spPr bwMode="auto">
          <a:xfrm>
            <a:off x="4595813" y="5018088"/>
            <a:ext cx="55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07" name="Line 19"/>
          <p:cNvSpPr>
            <a:spLocks noChangeShapeType="1"/>
          </p:cNvSpPr>
          <p:nvPr/>
        </p:nvSpPr>
        <p:spPr bwMode="auto">
          <a:xfrm>
            <a:off x="4595813" y="5919788"/>
            <a:ext cx="55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08" name="Line 20"/>
          <p:cNvSpPr>
            <a:spLocks noChangeShapeType="1"/>
          </p:cNvSpPr>
          <p:nvPr/>
        </p:nvSpPr>
        <p:spPr bwMode="auto">
          <a:xfrm>
            <a:off x="6513513" y="3265488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09" name="Line 21"/>
          <p:cNvSpPr>
            <a:spLocks noChangeShapeType="1"/>
          </p:cNvSpPr>
          <p:nvPr/>
        </p:nvSpPr>
        <p:spPr bwMode="auto">
          <a:xfrm>
            <a:off x="6513513" y="4167188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10" name="Line 22"/>
          <p:cNvSpPr>
            <a:spLocks noChangeShapeType="1"/>
          </p:cNvSpPr>
          <p:nvPr/>
        </p:nvSpPr>
        <p:spPr bwMode="auto">
          <a:xfrm>
            <a:off x="6513513" y="5018088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11" name="Line 23"/>
          <p:cNvSpPr>
            <a:spLocks noChangeShapeType="1"/>
          </p:cNvSpPr>
          <p:nvPr/>
        </p:nvSpPr>
        <p:spPr bwMode="auto">
          <a:xfrm>
            <a:off x="6513513" y="5919788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12" name="Rectangle 24"/>
          <p:cNvSpPr>
            <a:spLocks noChangeArrowheads="1"/>
          </p:cNvSpPr>
          <p:nvPr/>
        </p:nvSpPr>
        <p:spPr bwMode="auto">
          <a:xfrm>
            <a:off x="8382000" y="29559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1036313" name="Rectangle 25"/>
          <p:cNvSpPr>
            <a:spLocks noChangeArrowheads="1"/>
          </p:cNvSpPr>
          <p:nvPr/>
        </p:nvSpPr>
        <p:spPr bwMode="auto">
          <a:xfrm>
            <a:off x="8382000" y="38449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1036314" name="Rectangle 26"/>
          <p:cNvSpPr>
            <a:spLocks noChangeArrowheads="1"/>
          </p:cNvSpPr>
          <p:nvPr/>
        </p:nvSpPr>
        <p:spPr bwMode="auto">
          <a:xfrm>
            <a:off x="8382000" y="47212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1036315" name="Rectangle 27"/>
          <p:cNvSpPr>
            <a:spLocks noChangeArrowheads="1"/>
          </p:cNvSpPr>
          <p:nvPr/>
        </p:nvSpPr>
        <p:spPr bwMode="auto">
          <a:xfrm>
            <a:off x="8382000" y="56102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1036316" name="Line 28"/>
          <p:cNvSpPr>
            <a:spLocks noChangeShapeType="1"/>
          </p:cNvSpPr>
          <p:nvPr/>
        </p:nvSpPr>
        <p:spPr bwMode="auto">
          <a:xfrm>
            <a:off x="5162550" y="5018088"/>
            <a:ext cx="13573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17" name="Line 29"/>
          <p:cNvSpPr>
            <a:spLocks noChangeShapeType="1"/>
          </p:cNvSpPr>
          <p:nvPr/>
        </p:nvSpPr>
        <p:spPr bwMode="auto">
          <a:xfrm>
            <a:off x="5162550" y="3265488"/>
            <a:ext cx="1357313" cy="901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18" name="Line 30"/>
          <p:cNvSpPr>
            <a:spLocks noChangeShapeType="1"/>
          </p:cNvSpPr>
          <p:nvPr/>
        </p:nvSpPr>
        <p:spPr bwMode="auto">
          <a:xfrm>
            <a:off x="5162550" y="4167188"/>
            <a:ext cx="1355725" cy="1752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19" name="Line 31"/>
          <p:cNvSpPr>
            <a:spLocks noChangeShapeType="1"/>
          </p:cNvSpPr>
          <p:nvPr/>
        </p:nvSpPr>
        <p:spPr bwMode="auto">
          <a:xfrm flipV="1">
            <a:off x="5162550" y="3265488"/>
            <a:ext cx="1357313" cy="2654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0383" name="Rectangle 32"/>
          <p:cNvSpPr>
            <a:spLocks noChangeArrowheads="1"/>
          </p:cNvSpPr>
          <p:nvPr/>
        </p:nvSpPr>
        <p:spPr bwMode="auto">
          <a:xfrm>
            <a:off x="1736725" y="2978150"/>
            <a:ext cx="1357313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sp>
        <p:nvSpPr>
          <p:cNvPr id="1036321" name="Line 33"/>
          <p:cNvSpPr>
            <a:spLocks noChangeShapeType="1"/>
          </p:cNvSpPr>
          <p:nvPr/>
        </p:nvSpPr>
        <p:spPr bwMode="auto">
          <a:xfrm>
            <a:off x="3087688" y="3262313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22" name="Line 34"/>
          <p:cNvSpPr>
            <a:spLocks noChangeShapeType="1"/>
          </p:cNvSpPr>
          <p:nvPr/>
        </p:nvSpPr>
        <p:spPr bwMode="auto">
          <a:xfrm>
            <a:off x="3087688" y="4164013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23" name="Line 35"/>
          <p:cNvSpPr>
            <a:spLocks noChangeShapeType="1"/>
          </p:cNvSpPr>
          <p:nvPr/>
        </p:nvSpPr>
        <p:spPr bwMode="auto">
          <a:xfrm>
            <a:off x="3087688" y="5014913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24" name="Line 36"/>
          <p:cNvSpPr>
            <a:spLocks noChangeShapeType="1"/>
          </p:cNvSpPr>
          <p:nvPr/>
        </p:nvSpPr>
        <p:spPr bwMode="auto">
          <a:xfrm>
            <a:off x="3087688" y="5916613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25" name="Line 37"/>
          <p:cNvSpPr>
            <a:spLocks noChangeShapeType="1"/>
          </p:cNvSpPr>
          <p:nvPr/>
        </p:nvSpPr>
        <p:spPr bwMode="auto">
          <a:xfrm>
            <a:off x="1736725" y="3265488"/>
            <a:ext cx="1357313" cy="17494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26" name="Line 38"/>
          <p:cNvSpPr>
            <a:spLocks noChangeShapeType="1"/>
          </p:cNvSpPr>
          <p:nvPr/>
        </p:nvSpPr>
        <p:spPr bwMode="auto">
          <a:xfrm>
            <a:off x="1736725" y="4164013"/>
            <a:ext cx="13573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27" name="Line 39"/>
          <p:cNvSpPr>
            <a:spLocks noChangeShapeType="1"/>
          </p:cNvSpPr>
          <p:nvPr/>
        </p:nvSpPr>
        <p:spPr bwMode="auto">
          <a:xfrm>
            <a:off x="1736725" y="5014913"/>
            <a:ext cx="1355725" cy="901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28" name="Line 40"/>
          <p:cNvSpPr>
            <a:spLocks noChangeShapeType="1"/>
          </p:cNvSpPr>
          <p:nvPr/>
        </p:nvSpPr>
        <p:spPr bwMode="auto">
          <a:xfrm flipV="1">
            <a:off x="1736725" y="3262313"/>
            <a:ext cx="1357313" cy="2654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32" name="Line 44"/>
          <p:cNvSpPr>
            <a:spLocks noChangeShapeType="1"/>
          </p:cNvSpPr>
          <p:nvPr/>
        </p:nvSpPr>
        <p:spPr bwMode="auto">
          <a:xfrm flipV="1">
            <a:off x="1203325" y="3262313"/>
            <a:ext cx="525463" cy="3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33" name="Line 45"/>
          <p:cNvSpPr>
            <a:spLocks noChangeShapeType="1"/>
          </p:cNvSpPr>
          <p:nvPr/>
        </p:nvSpPr>
        <p:spPr bwMode="auto">
          <a:xfrm>
            <a:off x="1203325" y="4164013"/>
            <a:ext cx="52546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34" name="Line 46"/>
          <p:cNvSpPr>
            <a:spLocks noChangeShapeType="1"/>
          </p:cNvSpPr>
          <p:nvPr/>
        </p:nvSpPr>
        <p:spPr bwMode="auto">
          <a:xfrm>
            <a:off x="1203325" y="5014913"/>
            <a:ext cx="52546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35" name="Line 47"/>
          <p:cNvSpPr>
            <a:spLocks noChangeShapeType="1"/>
          </p:cNvSpPr>
          <p:nvPr/>
        </p:nvSpPr>
        <p:spPr bwMode="auto">
          <a:xfrm>
            <a:off x="1203325" y="5916613"/>
            <a:ext cx="52546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0396" name="Rectangle 69"/>
          <p:cNvSpPr>
            <a:spLocks noChangeArrowheads="1"/>
          </p:cNvSpPr>
          <p:nvPr/>
        </p:nvSpPr>
        <p:spPr bwMode="auto">
          <a:xfrm>
            <a:off x="292100" y="30670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0397" name="Line 70"/>
          <p:cNvSpPr>
            <a:spLocks noChangeShapeType="1"/>
          </p:cNvSpPr>
          <p:nvPr/>
        </p:nvSpPr>
        <p:spPr bwMode="auto">
          <a:xfrm>
            <a:off x="2921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398" name="Line 71"/>
          <p:cNvSpPr>
            <a:spLocks noChangeShapeType="1"/>
          </p:cNvSpPr>
          <p:nvPr/>
        </p:nvSpPr>
        <p:spPr bwMode="auto">
          <a:xfrm flipV="1">
            <a:off x="7556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399" name="Rectangle 72"/>
          <p:cNvSpPr>
            <a:spLocks noChangeArrowheads="1"/>
          </p:cNvSpPr>
          <p:nvPr/>
        </p:nvSpPr>
        <p:spPr bwMode="auto">
          <a:xfrm>
            <a:off x="292100" y="39687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0400" name="Line 73"/>
          <p:cNvSpPr>
            <a:spLocks noChangeShapeType="1"/>
          </p:cNvSpPr>
          <p:nvPr/>
        </p:nvSpPr>
        <p:spPr bwMode="auto">
          <a:xfrm>
            <a:off x="2921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401" name="Line 74"/>
          <p:cNvSpPr>
            <a:spLocks noChangeShapeType="1"/>
          </p:cNvSpPr>
          <p:nvPr/>
        </p:nvSpPr>
        <p:spPr bwMode="auto">
          <a:xfrm flipV="1">
            <a:off x="7556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402" name="Rectangle 75"/>
          <p:cNvSpPr>
            <a:spLocks noChangeArrowheads="1"/>
          </p:cNvSpPr>
          <p:nvPr/>
        </p:nvSpPr>
        <p:spPr bwMode="auto">
          <a:xfrm>
            <a:off x="292100" y="48196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0403" name="Line 76"/>
          <p:cNvSpPr>
            <a:spLocks noChangeShapeType="1"/>
          </p:cNvSpPr>
          <p:nvPr/>
        </p:nvSpPr>
        <p:spPr bwMode="auto">
          <a:xfrm>
            <a:off x="2921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404" name="Line 77"/>
          <p:cNvSpPr>
            <a:spLocks noChangeShapeType="1"/>
          </p:cNvSpPr>
          <p:nvPr/>
        </p:nvSpPr>
        <p:spPr bwMode="auto">
          <a:xfrm flipV="1">
            <a:off x="7556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405" name="Rectangle 78"/>
          <p:cNvSpPr>
            <a:spLocks noChangeArrowheads="1"/>
          </p:cNvSpPr>
          <p:nvPr/>
        </p:nvSpPr>
        <p:spPr bwMode="auto">
          <a:xfrm>
            <a:off x="292100" y="57213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0406" name="Line 79"/>
          <p:cNvSpPr>
            <a:spLocks noChangeShapeType="1"/>
          </p:cNvSpPr>
          <p:nvPr/>
        </p:nvSpPr>
        <p:spPr bwMode="auto">
          <a:xfrm>
            <a:off x="2921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407" name="Line 80"/>
          <p:cNvSpPr>
            <a:spLocks noChangeShapeType="1"/>
          </p:cNvSpPr>
          <p:nvPr/>
        </p:nvSpPr>
        <p:spPr bwMode="auto">
          <a:xfrm flipV="1">
            <a:off x="7556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69" name="Rectangle 81"/>
          <p:cNvSpPr>
            <a:spLocks noChangeArrowheads="1"/>
          </p:cNvSpPr>
          <p:nvPr/>
        </p:nvSpPr>
        <p:spPr bwMode="auto">
          <a:xfrm>
            <a:off x="7112000" y="30797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36370" name="Line 82"/>
          <p:cNvSpPr>
            <a:spLocks noChangeShapeType="1"/>
          </p:cNvSpPr>
          <p:nvPr/>
        </p:nvSpPr>
        <p:spPr bwMode="auto">
          <a:xfrm>
            <a:off x="7112000" y="3092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71" name="Line 83"/>
          <p:cNvSpPr>
            <a:spLocks noChangeShapeType="1"/>
          </p:cNvSpPr>
          <p:nvPr/>
        </p:nvSpPr>
        <p:spPr bwMode="auto">
          <a:xfrm flipV="1">
            <a:off x="7575550" y="3092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72" name="Rectangle 84"/>
          <p:cNvSpPr>
            <a:spLocks noChangeArrowheads="1"/>
          </p:cNvSpPr>
          <p:nvPr/>
        </p:nvSpPr>
        <p:spPr bwMode="auto">
          <a:xfrm>
            <a:off x="7112000" y="39814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36373" name="Line 85"/>
          <p:cNvSpPr>
            <a:spLocks noChangeShapeType="1"/>
          </p:cNvSpPr>
          <p:nvPr/>
        </p:nvSpPr>
        <p:spPr bwMode="auto">
          <a:xfrm>
            <a:off x="7112000" y="39941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74" name="Line 86"/>
          <p:cNvSpPr>
            <a:spLocks noChangeShapeType="1"/>
          </p:cNvSpPr>
          <p:nvPr/>
        </p:nvSpPr>
        <p:spPr bwMode="auto">
          <a:xfrm flipV="1">
            <a:off x="7575550" y="39941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75" name="Rectangle 87"/>
          <p:cNvSpPr>
            <a:spLocks noChangeArrowheads="1"/>
          </p:cNvSpPr>
          <p:nvPr/>
        </p:nvSpPr>
        <p:spPr bwMode="auto">
          <a:xfrm>
            <a:off x="7112000" y="48323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36376" name="Line 88"/>
          <p:cNvSpPr>
            <a:spLocks noChangeShapeType="1"/>
          </p:cNvSpPr>
          <p:nvPr/>
        </p:nvSpPr>
        <p:spPr bwMode="auto">
          <a:xfrm>
            <a:off x="7112000" y="4845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77" name="Line 89"/>
          <p:cNvSpPr>
            <a:spLocks noChangeShapeType="1"/>
          </p:cNvSpPr>
          <p:nvPr/>
        </p:nvSpPr>
        <p:spPr bwMode="auto">
          <a:xfrm flipV="1">
            <a:off x="7575550" y="4845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78" name="Rectangle 90"/>
          <p:cNvSpPr>
            <a:spLocks noChangeArrowheads="1"/>
          </p:cNvSpPr>
          <p:nvPr/>
        </p:nvSpPr>
        <p:spPr bwMode="auto">
          <a:xfrm>
            <a:off x="7112000" y="57340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36379" name="Line 91"/>
          <p:cNvSpPr>
            <a:spLocks noChangeShapeType="1"/>
          </p:cNvSpPr>
          <p:nvPr/>
        </p:nvSpPr>
        <p:spPr bwMode="auto">
          <a:xfrm>
            <a:off x="7112000" y="5746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80" name="Line 92"/>
          <p:cNvSpPr>
            <a:spLocks noChangeShapeType="1"/>
          </p:cNvSpPr>
          <p:nvPr/>
        </p:nvSpPr>
        <p:spPr bwMode="auto">
          <a:xfrm flipV="1">
            <a:off x="7575550" y="5746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6381" name="Line 93"/>
          <p:cNvSpPr>
            <a:spLocks noChangeShapeType="1"/>
          </p:cNvSpPr>
          <p:nvPr/>
        </p:nvSpPr>
        <p:spPr bwMode="auto">
          <a:xfrm>
            <a:off x="8026400" y="3275013"/>
            <a:ext cx="3286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82" name="Line 94"/>
          <p:cNvSpPr>
            <a:spLocks noChangeShapeType="1"/>
          </p:cNvSpPr>
          <p:nvPr/>
        </p:nvSpPr>
        <p:spPr bwMode="auto">
          <a:xfrm>
            <a:off x="8026400" y="4176713"/>
            <a:ext cx="3286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83" name="Line 95"/>
          <p:cNvSpPr>
            <a:spLocks noChangeShapeType="1"/>
          </p:cNvSpPr>
          <p:nvPr/>
        </p:nvSpPr>
        <p:spPr bwMode="auto">
          <a:xfrm>
            <a:off x="8026400" y="5027613"/>
            <a:ext cx="3286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36384" name="Line 96"/>
          <p:cNvSpPr>
            <a:spLocks noChangeShapeType="1"/>
          </p:cNvSpPr>
          <p:nvPr/>
        </p:nvSpPr>
        <p:spPr bwMode="auto">
          <a:xfrm>
            <a:off x="8026400" y="5929313"/>
            <a:ext cx="3286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3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3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3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3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3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3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03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3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036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03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03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3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036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036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103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103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1036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1036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036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1036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103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103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1036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1036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103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1036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1036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103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292" grpId="0" animBg="1"/>
      <p:bldP spid="1036293" grpId="0" animBg="1"/>
      <p:bldP spid="1036294" grpId="0" animBg="1"/>
      <p:bldP spid="1036295" grpId="0" animBg="1"/>
      <p:bldP spid="1036296" grpId="0" animBg="1"/>
      <p:bldP spid="1036297" grpId="0" animBg="1"/>
      <p:bldP spid="1036298" grpId="0" animBg="1"/>
      <p:bldP spid="1036299" grpId="0" animBg="1"/>
      <p:bldP spid="1036300" grpId="0" animBg="1"/>
      <p:bldP spid="1036301" grpId="0" animBg="1"/>
      <p:bldP spid="1036302" grpId="0" animBg="1"/>
      <p:bldP spid="1036303" grpId="0" animBg="1"/>
      <p:bldP spid="1036304" grpId="0" animBg="1"/>
      <p:bldP spid="1036305" grpId="0" animBg="1"/>
      <p:bldP spid="1036306" grpId="0" animBg="1"/>
      <p:bldP spid="1036307" grpId="0" animBg="1"/>
      <p:bldP spid="1036308" grpId="0" animBg="1"/>
      <p:bldP spid="1036309" grpId="0" animBg="1"/>
      <p:bldP spid="1036310" grpId="0" animBg="1"/>
      <p:bldP spid="1036311" grpId="0" animBg="1"/>
      <p:bldP spid="1036312" grpId="0" animBg="1"/>
      <p:bldP spid="1036313" grpId="0" animBg="1"/>
      <p:bldP spid="1036314" grpId="0" animBg="1"/>
      <p:bldP spid="1036315" grpId="0" animBg="1"/>
      <p:bldP spid="1036316" grpId="0" animBg="1"/>
      <p:bldP spid="1036317" grpId="0" animBg="1"/>
      <p:bldP spid="1036318" grpId="0" animBg="1"/>
      <p:bldP spid="1036319" grpId="0" animBg="1"/>
      <p:bldP spid="1036321" grpId="0" animBg="1"/>
      <p:bldP spid="1036322" grpId="0" animBg="1"/>
      <p:bldP spid="1036323" grpId="0" animBg="1"/>
      <p:bldP spid="1036324" grpId="0" animBg="1"/>
      <p:bldP spid="1036325" grpId="0" animBg="1"/>
      <p:bldP spid="1036326" grpId="0" animBg="1"/>
      <p:bldP spid="1036327" grpId="0" animBg="1"/>
      <p:bldP spid="1036328" grpId="0" animBg="1"/>
      <p:bldP spid="1036332" grpId="0" animBg="1"/>
      <p:bldP spid="1036333" grpId="0" animBg="1"/>
      <p:bldP spid="1036334" grpId="0" animBg="1"/>
      <p:bldP spid="1036335" grpId="0" animBg="1"/>
      <p:bldP spid="1036369" grpId="0" animBg="1"/>
      <p:bldP spid="1036370" grpId="0" animBg="1"/>
      <p:bldP spid="1036371" grpId="0" animBg="1"/>
      <p:bldP spid="1036372" grpId="0" animBg="1"/>
      <p:bldP spid="1036373" grpId="0" animBg="1"/>
      <p:bldP spid="1036374" grpId="0" animBg="1"/>
      <p:bldP spid="1036375" grpId="0" animBg="1"/>
      <p:bldP spid="1036376" grpId="0" animBg="1"/>
      <p:bldP spid="1036377" grpId="0" animBg="1"/>
      <p:bldP spid="1036378" grpId="0" animBg="1"/>
      <p:bldP spid="1036379" grpId="0" animBg="1"/>
      <p:bldP spid="1036380" grpId="0" animBg="1"/>
      <p:bldP spid="1036381" grpId="0" animBg="1"/>
      <p:bldP spid="1036382" grpId="0" animBg="1"/>
      <p:bldP spid="1036383" grpId="0" animBg="1"/>
      <p:bldP spid="1036384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Verifiability</a:t>
            </a:r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Each re-encryption mix provides a mathematical proof that it’s output is a permutation of re-encryptions of its input.</a:t>
            </a:r>
          </a:p>
          <a:p>
            <a:pPr>
              <a:buFontTx/>
              <a:buNone/>
            </a:pPr>
            <a:r>
              <a:rPr lang="en-US" smtClean="0"/>
              <a:t>Any observer can verify this proof.</a:t>
            </a:r>
          </a:p>
          <a:p>
            <a:pPr>
              <a:buFontTx/>
              <a:buNone/>
            </a:pPr>
            <a:r>
              <a:rPr lang="en-US" smtClean="0"/>
              <a:t>The decryptions are also proven to be correct.</a:t>
            </a:r>
          </a:p>
          <a:p>
            <a:pPr>
              <a:buFontTx/>
              <a:buNone/>
            </a:pPr>
            <a:r>
              <a:rPr lang="en-US" smtClean="0"/>
              <a:t>If a mix’s proof is invalid, its mixing will be bypassed.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2435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Faulty Mixes</a:t>
            </a:r>
          </a:p>
        </p:txBody>
      </p:sp>
      <p:sp>
        <p:nvSpPr>
          <p:cNvPr id="102402" name="Rectangle 3"/>
          <p:cNvSpPr>
            <a:spLocks noChangeArrowheads="1"/>
          </p:cNvSpPr>
          <p:nvPr/>
        </p:nvSpPr>
        <p:spPr bwMode="auto">
          <a:xfrm>
            <a:off x="5162550" y="2981325"/>
            <a:ext cx="1357313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sp>
        <p:nvSpPr>
          <p:cNvPr id="1043460" name="Rectangle 4"/>
          <p:cNvSpPr>
            <a:spLocks noChangeArrowheads="1"/>
          </p:cNvSpPr>
          <p:nvPr/>
        </p:nvSpPr>
        <p:spPr bwMode="auto">
          <a:xfrm>
            <a:off x="3681413" y="30670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43461" name="Line 5"/>
          <p:cNvSpPr>
            <a:spLocks noChangeShapeType="1"/>
          </p:cNvSpPr>
          <p:nvPr/>
        </p:nvSpPr>
        <p:spPr bwMode="auto">
          <a:xfrm>
            <a:off x="3681413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462" name="Line 6"/>
          <p:cNvSpPr>
            <a:spLocks noChangeShapeType="1"/>
          </p:cNvSpPr>
          <p:nvPr/>
        </p:nvSpPr>
        <p:spPr bwMode="auto">
          <a:xfrm flipV="1">
            <a:off x="4144963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463" name="Rectangle 7"/>
          <p:cNvSpPr>
            <a:spLocks noChangeArrowheads="1"/>
          </p:cNvSpPr>
          <p:nvPr/>
        </p:nvSpPr>
        <p:spPr bwMode="auto">
          <a:xfrm>
            <a:off x="3681413" y="39687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43464" name="Line 8"/>
          <p:cNvSpPr>
            <a:spLocks noChangeShapeType="1"/>
          </p:cNvSpPr>
          <p:nvPr/>
        </p:nvSpPr>
        <p:spPr bwMode="auto">
          <a:xfrm>
            <a:off x="3681413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465" name="Line 9"/>
          <p:cNvSpPr>
            <a:spLocks noChangeShapeType="1"/>
          </p:cNvSpPr>
          <p:nvPr/>
        </p:nvSpPr>
        <p:spPr bwMode="auto">
          <a:xfrm flipV="1">
            <a:off x="4144963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466" name="Rectangle 10"/>
          <p:cNvSpPr>
            <a:spLocks noChangeArrowheads="1"/>
          </p:cNvSpPr>
          <p:nvPr/>
        </p:nvSpPr>
        <p:spPr bwMode="auto">
          <a:xfrm>
            <a:off x="3681413" y="48196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43467" name="Line 11"/>
          <p:cNvSpPr>
            <a:spLocks noChangeShapeType="1"/>
          </p:cNvSpPr>
          <p:nvPr/>
        </p:nvSpPr>
        <p:spPr bwMode="auto">
          <a:xfrm>
            <a:off x="3681413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468" name="Line 12"/>
          <p:cNvSpPr>
            <a:spLocks noChangeShapeType="1"/>
          </p:cNvSpPr>
          <p:nvPr/>
        </p:nvSpPr>
        <p:spPr bwMode="auto">
          <a:xfrm flipV="1">
            <a:off x="4144963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469" name="Rectangle 13"/>
          <p:cNvSpPr>
            <a:spLocks noChangeArrowheads="1"/>
          </p:cNvSpPr>
          <p:nvPr/>
        </p:nvSpPr>
        <p:spPr bwMode="auto">
          <a:xfrm>
            <a:off x="3681413" y="57213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43470" name="Line 14"/>
          <p:cNvSpPr>
            <a:spLocks noChangeShapeType="1"/>
          </p:cNvSpPr>
          <p:nvPr/>
        </p:nvSpPr>
        <p:spPr bwMode="auto">
          <a:xfrm>
            <a:off x="3681413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471" name="Line 15"/>
          <p:cNvSpPr>
            <a:spLocks noChangeShapeType="1"/>
          </p:cNvSpPr>
          <p:nvPr/>
        </p:nvSpPr>
        <p:spPr bwMode="auto">
          <a:xfrm flipV="1">
            <a:off x="4144963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476" name="Line 20"/>
          <p:cNvSpPr>
            <a:spLocks noChangeShapeType="1"/>
          </p:cNvSpPr>
          <p:nvPr/>
        </p:nvSpPr>
        <p:spPr bwMode="auto">
          <a:xfrm>
            <a:off x="6513513" y="3265488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77" name="Line 21"/>
          <p:cNvSpPr>
            <a:spLocks noChangeShapeType="1"/>
          </p:cNvSpPr>
          <p:nvPr/>
        </p:nvSpPr>
        <p:spPr bwMode="auto">
          <a:xfrm>
            <a:off x="6513513" y="4167188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78" name="Line 22"/>
          <p:cNvSpPr>
            <a:spLocks noChangeShapeType="1"/>
          </p:cNvSpPr>
          <p:nvPr/>
        </p:nvSpPr>
        <p:spPr bwMode="auto">
          <a:xfrm>
            <a:off x="6513513" y="5018088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79" name="Line 23"/>
          <p:cNvSpPr>
            <a:spLocks noChangeShapeType="1"/>
          </p:cNvSpPr>
          <p:nvPr/>
        </p:nvSpPr>
        <p:spPr bwMode="auto">
          <a:xfrm>
            <a:off x="6513513" y="5919788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80" name="Rectangle 24"/>
          <p:cNvSpPr>
            <a:spLocks noChangeArrowheads="1"/>
          </p:cNvSpPr>
          <p:nvPr/>
        </p:nvSpPr>
        <p:spPr bwMode="auto">
          <a:xfrm>
            <a:off x="8382000" y="29559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1043481" name="Rectangle 25"/>
          <p:cNvSpPr>
            <a:spLocks noChangeArrowheads="1"/>
          </p:cNvSpPr>
          <p:nvPr/>
        </p:nvSpPr>
        <p:spPr bwMode="auto">
          <a:xfrm>
            <a:off x="8382000" y="38449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1043482" name="Rectangle 26"/>
          <p:cNvSpPr>
            <a:spLocks noChangeArrowheads="1"/>
          </p:cNvSpPr>
          <p:nvPr/>
        </p:nvSpPr>
        <p:spPr bwMode="auto">
          <a:xfrm>
            <a:off x="8382000" y="47212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1043483" name="Rectangle 27"/>
          <p:cNvSpPr>
            <a:spLocks noChangeArrowheads="1"/>
          </p:cNvSpPr>
          <p:nvPr/>
        </p:nvSpPr>
        <p:spPr bwMode="auto">
          <a:xfrm>
            <a:off x="8382000" y="5610225"/>
            <a:ext cx="544513" cy="636588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chemeClr val="accent1"/>
                </a:solidFill>
              </a:rPr>
              <a:t>Vote</a:t>
            </a:r>
          </a:p>
        </p:txBody>
      </p:sp>
      <p:sp>
        <p:nvSpPr>
          <p:cNvPr id="1043484" name="Line 28"/>
          <p:cNvSpPr>
            <a:spLocks noChangeShapeType="1"/>
          </p:cNvSpPr>
          <p:nvPr/>
        </p:nvSpPr>
        <p:spPr bwMode="auto">
          <a:xfrm>
            <a:off x="5162550" y="5018088"/>
            <a:ext cx="13573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85" name="Line 29"/>
          <p:cNvSpPr>
            <a:spLocks noChangeShapeType="1"/>
          </p:cNvSpPr>
          <p:nvPr/>
        </p:nvSpPr>
        <p:spPr bwMode="auto">
          <a:xfrm>
            <a:off x="5162550" y="3265488"/>
            <a:ext cx="1357313" cy="901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86" name="Line 30"/>
          <p:cNvSpPr>
            <a:spLocks noChangeShapeType="1"/>
          </p:cNvSpPr>
          <p:nvPr/>
        </p:nvSpPr>
        <p:spPr bwMode="auto">
          <a:xfrm>
            <a:off x="5162550" y="4167188"/>
            <a:ext cx="1355725" cy="1752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87" name="Line 31"/>
          <p:cNvSpPr>
            <a:spLocks noChangeShapeType="1"/>
          </p:cNvSpPr>
          <p:nvPr/>
        </p:nvSpPr>
        <p:spPr bwMode="auto">
          <a:xfrm flipV="1">
            <a:off x="5162550" y="3265488"/>
            <a:ext cx="1357313" cy="2654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88" name="Rectangle 32"/>
          <p:cNvSpPr>
            <a:spLocks noChangeArrowheads="1"/>
          </p:cNvSpPr>
          <p:nvPr/>
        </p:nvSpPr>
        <p:spPr bwMode="auto">
          <a:xfrm>
            <a:off x="1736725" y="2978150"/>
            <a:ext cx="1357313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sp>
        <p:nvSpPr>
          <p:cNvPr id="1043489" name="Line 33"/>
          <p:cNvSpPr>
            <a:spLocks noChangeShapeType="1"/>
          </p:cNvSpPr>
          <p:nvPr/>
        </p:nvSpPr>
        <p:spPr bwMode="auto">
          <a:xfrm>
            <a:off x="3087688" y="3262313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90" name="Line 34"/>
          <p:cNvSpPr>
            <a:spLocks noChangeShapeType="1"/>
          </p:cNvSpPr>
          <p:nvPr/>
        </p:nvSpPr>
        <p:spPr bwMode="auto">
          <a:xfrm>
            <a:off x="3087688" y="4164013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91" name="Line 35"/>
          <p:cNvSpPr>
            <a:spLocks noChangeShapeType="1"/>
          </p:cNvSpPr>
          <p:nvPr/>
        </p:nvSpPr>
        <p:spPr bwMode="auto">
          <a:xfrm>
            <a:off x="3087688" y="5014913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92" name="Line 36"/>
          <p:cNvSpPr>
            <a:spLocks noChangeShapeType="1"/>
          </p:cNvSpPr>
          <p:nvPr/>
        </p:nvSpPr>
        <p:spPr bwMode="auto">
          <a:xfrm>
            <a:off x="3087688" y="5916613"/>
            <a:ext cx="5905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97" name="Line 41"/>
          <p:cNvSpPr>
            <a:spLocks noChangeShapeType="1"/>
          </p:cNvSpPr>
          <p:nvPr/>
        </p:nvSpPr>
        <p:spPr bwMode="auto">
          <a:xfrm flipV="1">
            <a:off x="1203325" y="3262313"/>
            <a:ext cx="525463" cy="3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98" name="Line 42"/>
          <p:cNvSpPr>
            <a:spLocks noChangeShapeType="1"/>
          </p:cNvSpPr>
          <p:nvPr/>
        </p:nvSpPr>
        <p:spPr bwMode="auto">
          <a:xfrm>
            <a:off x="1203325" y="4164013"/>
            <a:ext cx="52546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499" name="Line 43"/>
          <p:cNvSpPr>
            <a:spLocks noChangeShapeType="1"/>
          </p:cNvSpPr>
          <p:nvPr/>
        </p:nvSpPr>
        <p:spPr bwMode="auto">
          <a:xfrm>
            <a:off x="1203325" y="5014913"/>
            <a:ext cx="52546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500" name="Line 44"/>
          <p:cNvSpPr>
            <a:spLocks noChangeShapeType="1"/>
          </p:cNvSpPr>
          <p:nvPr/>
        </p:nvSpPr>
        <p:spPr bwMode="auto">
          <a:xfrm>
            <a:off x="1203325" y="5916613"/>
            <a:ext cx="52546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2436" name="Rectangle 45"/>
          <p:cNvSpPr>
            <a:spLocks noChangeArrowheads="1"/>
          </p:cNvSpPr>
          <p:nvPr/>
        </p:nvSpPr>
        <p:spPr bwMode="auto">
          <a:xfrm>
            <a:off x="292100" y="30670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2437" name="Line 46"/>
          <p:cNvSpPr>
            <a:spLocks noChangeShapeType="1"/>
          </p:cNvSpPr>
          <p:nvPr/>
        </p:nvSpPr>
        <p:spPr bwMode="auto">
          <a:xfrm>
            <a:off x="2921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438" name="Line 47"/>
          <p:cNvSpPr>
            <a:spLocks noChangeShapeType="1"/>
          </p:cNvSpPr>
          <p:nvPr/>
        </p:nvSpPr>
        <p:spPr bwMode="auto">
          <a:xfrm flipV="1">
            <a:off x="7556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439" name="Rectangle 48"/>
          <p:cNvSpPr>
            <a:spLocks noChangeArrowheads="1"/>
          </p:cNvSpPr>
          <p:nvPr/>
        </p:nvSpPr>
        <p:spPr bwMode="auto">
          <a:xfrm>
            <a:off x="292100" y="39687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2440" name="Line 49"/>
          <p:cNvSpPr>
            <a:spLocks noChangeShapeType="1"/>
          </p:cNvSpPr>
          <p:nvPr/>
        </p:nvSpPr>
        <p:spPr bwMode="auto">
          <a:xfrm>
            <a:off x="2921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441" name="Line 50"/>
          <p:cNvSpPr>
            <a:spLocks noChangeShapeType="1"/>
          </p:cNvSpPr>
          <p:nvPr/>
        </p:nvSpPr>
        <p:spPr bwMode="auto">
          <a:xfrm flipV="1">
            <a:off x="7556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442" name="Rectangle 51"/>
          <p:cNvSpPr>
            <a:spLocks noChangeArrowheads="1"/>
          </p:cNvSpPr>
          <p:nvPr/>
        </p:nvSpPr>
        <p:spPr bwMode="auto">
          <a:xfrm>
            <a:off x="292100" y="48196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2443" name="Line 52"/>
          <p:cNvSpPr>
            <a:spLocks noChangeShapeType="1"/>
          </p:cNvSpPr>
          <p:nvPr/>
        </p:nvSpPr>
        <p:spPr bwMode="auto">
          <a:xfrm>
            <a:off x="2921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444" name="Line 53"/>
          <p:cNvSpPr>
            <a:spLocks noChangeShapeType="1"/>
          </p:cNvSpPr>
          <p:nvPr/>
        </p:nvSpPr>
        <p:spPr bwMode="auto">
          <a:xfrm flipV="1">
            <a:off x="7556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445" name="Rectangle 54"/>
          <p:cNvSpPr>
            <a:spLocks noChangeArrowheads="1"/>
          </p:cNvSpPr>
          <p:nvPr/>
        </p:nvSpPr>
        <p:spPr bwMode="auto">
          <a:xfrm>
            <a:off x="292100" y="57213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2446" name="Line 55"/>
          <p:cNvSpPr>
            <a:spLocks noChangeShapeType="1"/>
          </p:cNvSpPr>
          <p:nvPr/>
        </p:nvSpPr>
        <p:spPr bwMode="auto">
          <a:xfrm>
            <a:off x="2921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447" name="Line 56"/>
          <p:cNvSpPr>
            <a:spLocks noChangeShapeType="1"/>
          </p:cNvSpPr>
          <p:nvPr/>
        </p:nvSpPr>
        <p:spPr bwMode="auto">
          <a:xfrm flipV="1">
            <a:off x="7556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13" name="Rectangle 57"/>
          <p:cNvSpPr>
            <a:spLocks noChangeArrowheads="1"/>
          </p:cNvSpPr>
          <p:nvPr/>
        </p:nvSpPr>
        <p:spPr bwMode="auto">
          <a:xfrm>
            <a:off x="7112000" y="30797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43514" name="Line 58"/>
          <p:cNvSpPr>
            <a:spLocks noChangeShapeType="1"/>
          </p:cNvSpPr>
          <p:nvPr/>
        </p:nvSpPr>
        <p:spPr bwMode="auto">
          <a:xfrm>
            <a:off x="7112000" y="3092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15" name="Line 59"/>
          <p:cNvSpPr>
            <a:spLocks noChangeShapeType="1"/>
          </p:cNvSpPr>
          <p:nvPr/>
        </p:nvSpPr>
        <p:spPr bwMode="auto">
          <a:xfrm flipV="1">
            <a:off x="7575550" y="3092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16" name="Rectangle 60"/>
          <p:cNvSpPr>
            <a:spLocks noChangeArrowheads="1"/>
          </p:cNvSpPr>
          <p:nvPr/>
        </p:nvSpPr>
        <p:spPr bwMode="auto">
          <a:xfrm>
            <a:off x="7112000" y="39814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43517" name="Line 61"/>
          <p:cNvSpPr>
            <a:spLocks noChangeShapeType="1"/>
          </p:cNvSpPr>
          <p:nvPr/>
        </p:nvSpPr>
        <p:spPr bwMode="auto">
          <a:xfrm>
            <a:off x="7112000" y="39941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18" name="Line 62"/>
          <p:cNvSpPr>
            <a:spLocks noChangeShapeType="1"/>
          </p:cNvSpPr>
          <p:nvPr/>
        </p:nvSpPr>
        <p:spPr bwMode="auto">
          <a:xfrm flipV="1">
            <a:off x="7575550" y="39941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19" name="Rectangle 63"/>
          <p:cNvSpPr>
            <a:spLocks noChangeArrowheads="1"/>
          </p:cNvSpPr>
          <p:nvPr/>
        </p:nvSpPr>
        <p:spPr bwMode="auto">
          <a:xfrm>
            <a:off x="7112000" y="48323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43520" name="Line 64"/>
          <p:cNvSpPr>
            <a:spLocks noChangeShapeType="1"/>
          </p:cNvSpPr>
          <p:nvPr/>
        </p:nvSpPr>
        <p:spPr bwMode="auto">
          <a:xfrm>
            <a:off x="7112000" y="4845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21" name="Line 65"/>
          <p:cNvSpPr>
            <a:spLocks noChangeShapeType="1"/>
          </p:cNvSpPr>
          <p:nvPr/>
        </p:nvSpPr>
        <p:spPr bwMode="auto">
          <a:xfrm flipV="1">
            <a:off x="7575550" y="4845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22" name="Rectangle 66"/>
          <p:cNvSpPr>
            <a:spLocks noChangeArrowheads="1"/>
          </p:cNvSpPr>
          <p:nvPr/>
        </p:nvSpPr>
        <p:spPr bwMode="auto">
          <a:xfrm>
            <a:off x="7112000" y="57340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43523" name="Line 67"/>
          <p:cNvSpPr>
            <a:spLocks noChangeShapeType="1"/>
          </p:cNvSpPr>
          <p:nvPr/>
        </p:nvSpPr>
        <p:spPr bwMode="auto">
          <a:xfrm>
            <a:off x="7112000" y="5746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24" name="Line 68"/>
          <p:cNvSpPr>
            <a:spLocks noChangeShapeType="1"/>
          </p:cNvSpPr>
          <p:nvPr/>
        </p:nvSpPr>
        <p:spPr bwMode="auto">
          <a:xfrm flipV="1">
            <a:off x="7575550" y="5746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43525" name="Line 69"/>
          <p:cNvSpPr>
            <a:spLocks noChangeShapeType="1"/>
          </p:cNvSpPr>
          <p:nvPr/>
        </p:nvSpPr>
        <p:spPr bwMode="auto">
          <a:xfrm>
            <a:off x="8026400" y="3275013"/>
            <a:ext cx="3286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526" name="Line 70"/>
          <p:cNvSpPr>
            <a:spLocks noChangeShapeType="1"/>
          </p:cNvSpPr>
          <p:nvPr/>
        </p:nvSpPr>
        <p:spPr bwMode="auto">
          <a:xfrm>
            <a:off x="8026400" y="4176713"/>
            <a:ext cx="3286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527" name="Line 71"/>
          <p:cNvSpPr>
            <a:spLocks noChangeShapeType="1"/>
          </p:cNvSpPr>
          <p:nvPr/>
        </p:nvSpPr>
        <p:spPr bwMode="auto">
          <a:xfrm>
            <a:off x="8026400" y="5027613"/>
            <a:ext cx="3286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528" name="Line 72"/>
          <p:cNvSpPr>
            <a:spLocks noChangeShapeType="1"/>
          </p:cNvSpPr>
          <p:nvPr/>
        </p:nvSpPr>
        <p:spPr bwMode="auto">
          <a:xfrm>
            <a:off x="8026400" y="5929313"/>
            <a:ext cx="32861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529" name="Line 73"/>
          <p:cNvSpPr>
            <a:spLocks noChangeShapeType="1"/>
          </p:cNvSpPr>
          <p:nvPr/>
        </p:nvSpPr>
        <p:spPr bwMode="auto">
          <a:xfrm>
            <a:off x="1736725" y="3259138"/>
            <a:ext cx="3425825" cy="635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530" name="Line 74"/>
          <p:cNvSpPr>
            <a:spLocks noChangeShapeType="1"/>
          </p:cNvSpPr>
          <p:nvPr/>
        </p:nvSpPr>
        <p:spPr bwMode="auto">
          <a:xfrm>
            <a:off x="1736725" y="4168775"/>
            <a:ext cx="34258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531" name="Line 75"/>
          <p:cNvSpPr>
            <a:spLocks noChangeShapeType="1"/>
          </p:cNvSpPr>
          <p:nvPr/>
        </p:nvSpPr>
        <p:spPr bwMode="auto">
          <a:xfrm>
            <a:off x="1736725" y="5008563"/>
            <a:ext cx="34258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3532" name="Line 76"/>
          <p:cNvSpPr>
            <a:spLocks noChangeShapeType="1"/>
          </p:cNvSpPr>
          <p:nvPr/>
        </p:nvSpPr>
        <p:spPr bwMode="auto">
          <a:xfrm>
            <a:off x="1736725" y="5910263"/>
            <a:ext cx="34258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4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4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4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43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4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04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4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043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43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43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043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043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043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043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043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043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043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043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043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043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043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043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043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043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043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1043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043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043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0434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043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043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1043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043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043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1043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043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043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1043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043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043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10434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1043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1043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1043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1043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1043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10434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1043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1043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1043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104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104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1043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104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04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10434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104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104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2000"/>
                                        <p:tgtEl>
                                          <p:spTgt spid="1043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2000"/>
                                        <p:tgtEl>
                                          <p:spTgt spid="1043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2000"/>
                                        <p:tgtEl>
                                          <p:spTgt spid="1043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2000"/>
                                        <p:tgtEl>
                                          <p:spTgt spid="1043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1043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1043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1000"/>
                                        <p:tgtEl>
                                          <p:spTgt spid="1043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1000"/>
                                        <p:tgtEl>
                                          <p:spTgt spid="1043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104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1000"/>
                                        <p:tgtEl>
                                          <p:spTgt spid="1043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1000"/>
                                        <p:tgtEl>
                                          <p:spTgt spid="1043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1043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104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1000"/>
                                        <p:tgtEl>
                                          <p:spTgt spid="104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1000"/>
                                        <p:tgtEl>
                                          <p:spTgt spid="1043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1000"/>
                                        <p:tgtEl>
                                          <p:spTgt spid="1043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3460" grpId="0" animBg="1"/>
      <p:bldP spid="1043460" grpId="1" animBg="1"/>
      <p:bldP spid="1043461" grpId="0" animBg="1"/>
      <p:bldP spid="1043461" grpId="1" animBg="1"/>
      <p:bldP spid="1043462" grpId="0" animBg="1"/>
      <p:bldP spid="1043462" grpId="1" animBg="1"/>
      <p:bldP spid="1043463" grpId="0" animBg="1"/>
      <p:bldP spid="1043463" grpId="1" animBg="1"/>
      <p:bldP spid="1043464" grpId="0" animBg="1"/>
      <p:bldP spid="1043464" grpId="1" animBg="1"/>
      <p:bldP spid="1043465" grpId="0" animBg="1"/>
      <p:bldP spid="1043465" grpId="1" animBg="1"/>
      <p:bldP spid="1043466" grpId="0" animBg="1"/>
      <p:bldP spid="1043466" grpId="1" animBg="1"/>
      <p:bldP spid="1043467" grpId="0" animBg="1"/>
      <p:bldP spid="1043467" grpId="1" animBg="1"/>
      <p:bldP spid="1043468" grpId="0" animBg="1"/>
      <p:bldP spid="1043468" grpId="1" animBg="1"/>
      <p:bldP spid="1043469" grpId="0" animBg="1"/>
      <p:bldP spid="1043469" grpId="1" animBg="1"/>
      <p:bldP spid="1043470" grpId="0" animBg="1"/>
      <p:bldP spid="1043470" grpId="1" animBg="1"/>
      <p:bldP spid="1043471" grpId="0" animBg="1"/>
      <p:bldP spid="1043471" grpId="1" animBg="1"/>
      <p:bldP spid="1043476" grpId="0" animBg="1"/>
      <p:bldP spid="1043477" grpId="0" animBg="1"/>
      <p:bldP spid="1043478" grpId="0" animBg="1"/>
      <p:bldP spid="1043479" grpId="0" animBg="1"/>
      <p:bldP spid="1043480" grpId="0" animBg="1"/>
      <p:bldP spid="1043481" grpId="0" animBg="1"/>
      <p:bldP spid="1043482" grpId="0" animBg="1"/>
      <p:bldP spid="1043483" grpId="0" animBg="1"/>
      <p:bldP spid="1043484" grpId="0" animBg="1"/>
      <p:bldP spid="1043485" grpId="0" animBg="1"/>
      <p:bldP spid="1043486" grpId="0" animBg="1"/>
      <p:bldP spid="1043487" grpId="0" animBg="1"/>
      <p:bldP spid="1043488" grpId="0" animBg="1"/>
      <p:bldP spid="1043489" grpId="0" animBg="1"/>
      <p:bldP spid="1043489" grpId="1" animBg="1"/>
      <p:bldP spid="1043490" grpId="0" animBg="1"/>
      <p:bldP spid="1043490" grpId="1" animBg="1"/>
      <p:bldP spid="1043491" grpId="0" animBg="1"/>
      <p:bldP spid="1043491" grpId="1" animBg="1"/>
      <p:bldP spid="1043492" grpId="0" animBg="1"/>
      <p:bldP spid="1043492" grpId="1" animBg="1"/>
      <p:bldP spid="1043497" grpId="0" animBg="1"/>
      <p:bldP spid="1043498" grpId="0" animBg="1"/>
      <p:bldP spid="1043499" grpId="0" animBg="1"/>
      <p:bldP spid="1043500" grpId="0" animBg="1"/>
      <p:bldP spid="1043513" grpId="0" animBg="1"/>
      <p:bldP spid="1043514" grpId="0" animBg="1"/>
      <p:bldP spid="1043515" grpId="0" animBg="1"/>
      <p:bldP spid="1043516" grpId="0" animBg="1"/>
      <p:bldP spid="1043517" grpId="0" animBg="1"/>
      <p:bldP spid="1043518" grpId="0" animBg="1"/>
      <p:bldP spid="1043519" grpId="0" animBg="1"/>
      <p:bldP spid="1043520" grpId="0" animBg="1"/>
      <p:bldP spid="1043521" grpId="0" animBg="1"/>
      <p:bldP spid="1043522" grpId="0" animBg="1"/>
      <p:bldP spid="1043523" grpId="0" animBg="1"/>
      <p:bldP spid="1043524" grpId="0" animBg="1"/>
      <p:bldP spid="1043525" grpId="0" animBg="1"/>
      <p:bldP spid="1043526" grpId="0" animBg="1"/>
      <p:bldP spid="1043527" grpId="0" animBg="1"/>
      <p:bldP spid="1043528" grpId="0" animBg="1"/>
      <p:bldP spid="1043529" grpId="0" animBg="1"/>
      <p:bldP spid="1043530" grpId="0" animBg="1"/>
      <p:bldP spid="1043531" grpId="0" animBg="1"/>
      <p:bldP spid="1043532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Recent Mix Work</a:t>
            </a:r>
          </a:p>
        </p:txBody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1993  Park, Itoh, and Kurosawa</a:t>
            </a:r>
          </a:p>
          <a:p>
            <a:r>
              <a:rPr lang="en-US" smtClean="0"/>
              <a:t>1995  Sako and Kilian</a:t>
            </a:r>
          </a:p>
          <a:p>
            <a:r>
              <a:rPr lang="en-US" smtClean="0"/>
              <a:t>2001  Furukawa and Sako</a:t>
            </a:r>
          </a:p>
          <a:p>
            <a:r>
              <a:rPr lang="en-US" smtClean="0"/>
              <a:t>2001  Neff</a:t>
            </a:r>
          </a:p>
          <a:p>
            <a:r>
              <a:rPr lang="en-US" smtClean="0"/>
              <a:t>2002  Jakobsson, Juels, and Rivest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07425" cy="1143000"/>
          </a:xfrm>
        </p:spPr>
        <p:txBody>
          <a:bodyPr/>
          <a:lstStyle/>
          <a:p>
            <a:r>
              <a:rPr lang="en-US" sz="4000" smtClean="0"/>
              <a:t>A Simple Verifiable Re-encryption Mix</a:t>
            </a:r>
          </a:p>
        </p:txBody>
      </p:sp>
      <p:grpSp>
        <p:nvGrpSpPr>
          <p:cNvPr id="1254403" name="Group 3"/>
          <p:cNvGrpSpPr>
            <a:grpSpLocks/>
          </p:cNvGrpSpPr>
          <p:nvPr/>
        </p:nvGrpSpPr>
        <p:grpSpPr bwMode="auto">
          <a:xfrm>
            <a:off x="1574800" y="3308350"/>
            <a:ext cx="914400" cy="3038475"/>
            <a:chOff x="992" y="1612"/>
            <a:chExt cx="576" cy="1914"/>
          </a:xfrm>
        </p:grpSpPr>
        <p:sp>
          <p:nvSpPr>
            <p:cNvPr id="104475" name="Rectangle 4"/>
            <p:cNvSpPr>
              <a:spLocks noChangeArrowheads="1"/>
            </p:cNvSpPr>
            <p:nvPr/>
          </p:nvSpPr>
          <p:spPr bwMode="auto">
            <a:xfrm>
              <a:off x="992" y="161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4476" name="Line 5"/>
            <p:cNvSpPr>
              <a:spLocks noChangeShapeType="1"/>
            </p:cNvSpPr>
            <p:nvPr/>
          </p:nvSpPr>
          <p:spPr bwMode="auto">
            <a:xfrm>
              <a:off x="992" y="1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77" name="Line 6"/>
            <p:cNvSpPr>
              <a:spLocks noChangeShapeType="1"/>
            </p:cNvSpPr>
            <p:nvPr/>
          </p:nvSpPr>
          <p:spPr bwMode="auto">
            <a:xfrm flipV="1">
              <a:off x="1284" y="1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78" name="Rectangle 7"/>
            <p:cNvSpPr>
              <a:spLocks noChangeArrowheads="1"/>
            </p:cNvSpPr>
            <p:nvPr/>
          </p:nvSpPr>
          <p:spPr bwMode="auto">
            <a:xfrm>
              <a:off x="992" y="218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4479" name="Line 8"/>
            <p:cNvSpPr>
              <a:spLocks noChangeShapeType="1"/>
            </p:cNvSpPr>
            <p:nvPr/>
          </p:nvSpPr>
          <p:spPr bwMode="auto">
            <a:xfrm>
              <a:off x="992" y="218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80" name="Line 9"/>
            <p:cNvSpPr>
              <a:spLocks noChangeShapeType="1"/>
            </p:cNvSpPr>
            <p:nvPr/>
          </p:nvSpPr>
          <p:spPr bwMode="auto">
            <a:xfrm flipV="1">
              <a:off x="1284" y="218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81" name="Rectangle 10"/>
            <p:cNvSpPr>
              <a:spLocks noChangeArrowheads="1"/>
            </p:cNvSpPr>
            <p:nvPr/>
          </p:nvSpPr>
          <p:spPr bwMode="auto">
            <a:xfrm>
              <a:off x="992" y="2716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4482" name="Line 11"/>
            <p:cNvSpPr>
              <a:spLocks noChangeShapeType="1"/>
            </p:cNvSpPr>
            <p:nvPr/>
          </p:nvSpPr>
          <p:spPr bwMode="auto">
            <a:xfrm>
              <a:off x="992" y="2724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83" name="Line 12"/>
            <p:cNvSpPr>
              <a:spLocks noChangeShapeType="1"/>
            </p:cNvSpPr>
            <p:nvPr/>
          </p:nvSpPr>
          <p:spPr bwMode="auto">
            <a:xfrm flipV="1">
              <a:off x="1284" y="2724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84" name="Rectangle 13"/>
            <p:cNvSpPr>
              <a:spLocks noChangeArrowheads="1"/>
            </p:cNvSpPr>
            <p:nvPr/>
          </p:nvSpPr>
          <p:spPr bwMode="auto">
            <a:xfrm>
              <a:off x="992" y="328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4485" name="Line 14"/>
            <p:cNvSpPr>
              <a:spLocks noChangeShapeType="1"/>
            </p:cNvSpPr>
            <p:nvPr/>
          </p:nvSpPr>
          <p:spPr bwMode="auto">
            <a:xfrm>
              <a:off x="992" y="329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86" name="Line 15"/>
            <p:cNvSpPr>
              <a:spLocks noChangeShapeType="1"/>
            </p:cNvSpPr>
            <p:nvPr/>
          </p:nvSpPr>
          <p:spPr bwMode="auto">
            <a:xfrm flipV="1">
              <a:off x="1284" y="329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54416" name="Group 16"/>
          <p:cNvGrpSpPr>
            <a:grpSpLocks/>
          </p:cNvGrpSpPr>
          <p:nvPr/>
        </p:nvGrpSpPr>
        <p:grpSpPr bwMode="auto">
          <a:xfrm>
            <a:off x="6264275" y="3305175"/>
            <a:ext cx="914400" cy="3038475"/>
            <a:chOff x="3594" y="1930"/>
            <a:chExt cx="576" cy="1914"/>
          </a:xfrm>
        </p:grpSpPr>
        <p:sp>
          <p:nvSpPr>
            <p:cNvPr id="104463" name="Rectangle 17"/>
            <p:cNvSpPr>
              <a:spLocks noChangeArrowheads="1"/>
            </p:cNvSpPr>
            <p:nvPr/>
          </p:nvSpPr>
          <p:spPr bwMode="auto">
            <a:xfrm>
              <a:off x="3594" y="1930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4464" name="Line 18"/>
            <p:cNvSpPr>
              <a:spLocks noChangeShapeType="1"/>
            </p:cNvSpPr>
            <p:nvPr/>
          </p:nvSpPr>
          <p:spPr bwMode="auto">
            <a:xfrm>
              <a:off x="3594" y="193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5" name="Line 19"/>
            <p:cNvSpPr>
              <a:spLocks noChangeShapeType="1"/>
            </p:cNvSpPr>
            <p:nvPr/>
          </p:nvSpPr>
          <p:spPr bwMode="auto">
            <a:xfrm flipV="1">
              <a:off x="3886" y="193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6" name="Rectangle 20"/>
            <p:cNvSpPr>
              <a:spLocks noChangeArrowheads="1"/>
            </p:cNvSpPr>
            <p:nvPr/>
          </p:nvSpPr>
          <p:spPr bwMode="auto">
            <a:xfrm>
              <a:off x="3594" y="2498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4467" name="Line 21"/>
            <p:cNvSpPr>
              <a:spLocks noChangeShapeType="1"/>
            </p:cNvSpPr>
            <p:nvPr/>
          </p:nvSpPr>
          <p:spPr bwMode="auto">
            <a:xfrm>
              <a:off x="3594" y="250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8" name="Line 22"/>
            <p:cNvSpPr>
              <a:spLocks noChangeShapeType="1"/>
            </p:cNvSpPr>
            <p:nvPr/>
          </p:nvSpPr>
          <p:spPr bwMode="auto">
            <a:xfrm flipV="1">
              <a:off x="3886" y="250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69" name="Rectangle 23"/>
            <p:cNvSpPr>
              <a:spLocks noChangeArrowheads="1"/>
            </p:cNvSpPr>
            <p:nvPr/>
          </p:nvSpPr>
          <p:spPr bwMode="auto">
            <a:xfrm>
              <a:off x="3594" y="3034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4470" name="Line 24"/>
            <p:cNvSpPr>
              <a:spLocks noChangeShapeType="1"/>
            </p:cNvSpPr>
            <p:nvPr/>
          </p:nvSpPr>
          <p:spPr bwMode="auto">
            <a:xfrm>
              <a:off x="3594" y="304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71" name="Line 25"/>
            <p:cNvSpPr>
              <a:spLocks noChangeShapeType="1"/>
            </p:cNvSpPr>
            <p:nvPr/>
          </p:nvSpPr>
          <p:spPr bwMode="auto">
            <a:xfrm flipV="1">
              <a:off x="3886" y="304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72" name="Rectangle 26"/>
            <p:cNvSpPr>
              <a:spLocks noChangeArrowheads="1"/>
            </p:cNvSpPr>
            <p:nvPr/>
          </p:nvSpPr>
          <p:spPr bwMode="auto">
            <a:xfrm>
              <a:off x="3594" y="3602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4473" name="Line 27"/>
            <p:cNvSpPr>
              <a:spLocks noChangeShapeType="1"/>
            </p:cNvSpPr>
            <p:nvPr/>
          </p:nvSpPr>
          <p:spPr bwMode="auto">
            <a:xfrm>
              <a:off x="3594" y="361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74" name="Line 28"/>
            <p:cNvSpPr>
              <a:spLocks noChangeShapeType="1"/>
            </p:cNvSpPr>
            <p:nvPr/>
          </p:nvSpPr>
          <p:spPr bwMode="auto">
            <a:xfrm flipV="1">
              <a:off x="3886" y="361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54429" name="Text Box 29"/>
          <p:cNvSpPr txBox="1">
            <a:spLocks noChangeArrowheads="1"/>
          </p:cNvSpPr>
          <p:nvPr/>
        </p:nvSpPr>
        <p:spPr bwMode="auto">
          <a:xfrm>
            <a:off x="409575" y="2179638"/>
            <a:ext cx="3282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u="sng"/>
              <a:t>Input Ballot Set</a:t>
            </a:r>
          </a:p>
        </p:txBody>
      </p:sp>
      <p:sp>
        <p:nvSpPr>
          <p:cNvPr id="1254430" name="Text Box 30"/>
          <p:cNvSpPr txBox="1">
            <a:spLocks noChangeArrowheads="1"/>
          </p:cNvSpPr>
          <p:nvPr/>
        </p:nvSpPr>
        <p:spPr bwMode="auto">
          <a:xfrm>
            <a:off x="4905375" y="2179638"/>
            <a:ext cx="36385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u="sng"/>
              <a:t>Output Ballot Set</a:t>
            </a:r>
          </a:p>
        </p:txBody>
      </p:sp>
      <p:sp>
        <p:nvSpPr>
          <p:cNvPr id="1254431" name="Line 31"/>
          <p:cNvSpPr>
            <a:spLocks noChangeShapeType="1"/>
          </p:cNvSpPr>
          <p:nvPr/>
        </p:nvSpPr>
        <p:spPr bwMode="auto">
          <a:xfrm>
            <a:off x="2489200" y="3481388"/>
            <a:ext cx="5413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4432" name="Line 32"/>
          <p:cNvSpPr>
            <a:spLocks noChangeShapeType="1"/>
          </p:cNvSpPr>
          <p:nvPr/>
        </p:nvSpPr>
        <p:spPr bwMode="auto">
          <a:xfrm>
            <a:off x="2489200" y="4383088"/>
            <a:ext cx="5413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4433" name="Line 33"/>
          <p:cNvSpPr>
            <a:spLocks noChangeShapeType="1"/>
          </p:cNvSpPr>
          <p:nvPr/>
        </p:nvSpPr>
        <p:spPr bwMode="auto">
          <a:xfrm>
            <a:off x="2489200" y="5233988"/>
            <a:ext cx="5413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4434" name="Line 34"/>
          <p:cNvSpPr>
            <a:spLocks noChangeShapeType="1"/>
          </p:cNvSpPr>
          <p:nvPr/>
        </p:nvSpPr>
        <p:spPr bwMode="auto">
          <a:xfrm>
            <a:off x="2489200" y="6132513"/>
            <a:ext cx="541338" cy="3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4435" name="Line 35"/>
          <p:cNvSpPr>
            <a:spLocks noChangeShapeType="1"/>
          </p:cNvSpPr>
          <p:nvPr/>
        </p:nvSpPr>
        <p:spPr bwMode="auto">
          <a:xfrm>
            <a:off x="5772150" y="3481388"/>
            <a:ext cx="4921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4436" name="Line 36"/>
          <p:cNvSpPr>
            <a:spLocks noChangeShapeType="1"/>
          </p:cNvSpPr>
          <p:nvPr/>
        </p:nvSpPr>
        <p:spPr bwMode="auto">
          <a:xfrm>
            <a:off x="5772150" y="4383088"/>
            <a:ext cx="4921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4437" name="Line 37"/>
          <p:cNvSpPr>
            <a:spLocks noChangeShapeType="1"/>
          </p:cNvSpPr>
          <p:nvPr/>
        </p:nvSpPr>
        <p:spPr bwMode="auto">
          <a:xfrm>
            <a:off x="5772150" y="5233988"/>
            <a:ext cx="4921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4438" name="Line 38"/>
          <p:cNvSpPr>
            <a:spLocks noChangeShapeType="1"/>
          </p:cNvSpPr>
          <p:nvPr/>
        </p:nvSpPr>
        <p:spPr bwMode="auto">
          <a:xfrm flipV="1">
            <a:off x="5772150" y="6132513"/>
            <a:ext cx="492125" cy="3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4462" name="Rectangle 39"/>
          <p:cNvSpPr>
            <a:spLocks noChangeArrowheads="1"/>
          </p:cNvSpPr>
          <p:nvPr/>
        </p:nvSpPr>
        <p:spPr bwMode="auto">
          <a:xfrm>
            <a:off x="3030538" y="3197225"/>
            <a:ext cx="2743200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4429" grpId="0"/>
      <p:bldP spid="1254430" grpId="0"/>
      <p:bldP spid="1254431" grpId="0" animBg="1"/>
      <p:bldP spid="1254432" grpId="0" animBg="1"/>
      <p:bldP spid="1254433" grpId="0" animBg="1"/>
      <p:bldP spid="1254434" grpId="0" animBg="1"/>
      <p:bldP spid="1254435" grpId="0" animBg="1"/>
      <p:bldP spid="1254436" grpId="0" animBg="1"/>
      <p:bldP spid="1254437" grpId="0" animBg="1"/>
      <p:bldP spid="12544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Current Voting Landscape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Hand-Counted Paper</a:t>
            </a:r>
          </a:p>
          <a:p>
            <a:r>
              <a:rPr lang="en-US" smtClean="0"/>
              <a:t>Punch Cards</a:t>
            </a:r>
          </a:p>
          <a:p>
            <a:r>
              <a:rPr lang="en-US" smtClean="0">
                <a:solidFill>
                  <a:schemeClr val="accent2"/>
                </a:solidFill>
              </a:rPr>
              <a:t>Lever Machines</a:t>
            </a:r>
          </a:p>
        </p:txBody>
      </p:sp>
      <p:pic>
        <p:nvPicPr>
          <p:cNvPr id="25603" name="Picture 5" descr="voting_machine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1751013"/>
            <a:ext cx="3811588" cy="508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07425" cy="1143000"/>
          </a:xfrm>
        </p:spPr>
        <p:txBody>
          <a:bodyPr/>
          <a:lstStyle/>
          <a:p>
            <a:r>
              <a:rPr lang="en-US" smtClean="0"/>
              <a:t>Operation of a Re-encryption Mix</a:t>
            </a:r>
          </a:p>
        </p:txBody>
      </p:sp>
      <p:grpSp>
        <p:nvGrpSpPr>
          <p:cNvPr id="105474" name="Group 3"/>
          <p:cNvGrpSpPr>
            <a:grpSpLocks/>
          </p:cNvGrpSpPr>
          <p:nvPr/>
        </p:nvGrpSpPr>
        <p:grpSpPr bwMode="auto">
          <a:xfrm>
            <a:off x="1574800" y="3308350"/>
            <a:ext cx="914400" cy="3038475"/>
            <a:chOff x="992" y="1612"/>
            <a:chExt cx="576" cy="1914"/>
          </a:xfrm>
        </p:grpSpPr>
        <p:sp>
          <p:nvSpPr>
            <p:cNvPr id="105499" name="Rectangle 4"/>
            <p:cNvSpPr>
              <a:spLocks noChangeArrowheads="1"/>
            </p:cNvSpPr>
            <p:nvPr/>
          </p:nvSpPr>
          <p:spPr bwMode="auto">
            <a:xfrm>
              <a:off x="992" y="161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5500" name="Line 5"/>
            <p:cNvSpPr>
              <a:spLocks noChangeShapeType="1"/>
            </p:cNvSpPr>
            <p:nvPr/>
          </p:nvSpPr>
          <p:spPr bwMode="auto">
            <a:xfrm>
              <a:off x="992" y="1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1" name="Line 6"/>
            <p:cNvSpPr>
              <a:spLocks noChangeShapeType="1"/>
            </p:cNvSpPr>
            <p:nvPr/>
          </p:nvSpPr>
          <p:spPr bwMode="auto">
            <a:xfrm flipV="1">
              <a:off x="1284" y="1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2" name="Rectangle 7"/>
            <p:cNvSpPr>
              <a:spLocks noChangeArrowheads="1"/>
            </p:cNvSpPr>
            <p:nvPr/>
          </p:nvSpPr>
          <p:spPr bwMode="auto">
            <a:xfrm>
              <a:off x="992" y="218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5503" name="Line 8"/>
            <p:cNvSpPr>
              <a:spLocks noChangeShapeType="1"/>
            </p:cNvSpPr>
            <p:nvPr/>
          </p:nvSpPr>
          <p:spPr bwMode="auto">
            <a:xfrm>
              <a:off x="992" y="218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4" name="Line 9"/>
            <p:cNvSpPr>
              <a:spLocks noChangeShapeType="1"/>
            </p:cNvSpPr>
            <p:nvPr/>
          </p:nvSpPr>
          <p:spPr bwMode="auto">
            <a:xfrm flipV="1">
              <a:off x="1284" y="218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5" name="Rectangle 10"/>
            <p:cNvSpPr>
              <a:spLocks noChangeArrowheads="1"/>
            </p:cNvSpPr>
            <p:nvPr/>
          </p:nvSpPr>
          <p:spPr bwMode="auto">
            <a:xfrm>
              <a:off x="992" y="2716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5506" name="Line 11"/>
            <p:cNvSpPr>
              <a:spLocks noChangeShapeType="1"/>
            </p:cNvSpPr>
            <p:nvPr/>
          </p:nvSpPr>
          <p:spPr bwMode="auto">
            <a:xfrm>
              <a:off x="992" y="2724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7" name="Line 12"/>
            <p:cNvSpPr>
              <a:spLocks noChangeShapeType="1"/>
            </p:cNvSpPr>
            <p:nvPr/>
          </p:nvSpPr>
          <p:spPr bwMode="auto">
            <a:xfrm flipV="1">
              <a:off x="1284" y="2724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08" name="Rectangle 13"/>
            <p:cNvSpPr>
              <a:spLocks noChangeArrowheads="1"/>
            </p:cNvSpPr>
            <p:nvPr/>
          </p:nvSpPr>
          <p:spPr bwMode="auto">
            <a:xfrm>
              <a:off x="992" y="328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5509" name="Line 14"/>
            <p:cNvSpPr>
              <a:spLocks noChangeShapeType="1"/>
            </p:cNvSpPr>
            <p:nvPr/>
          </p:nvSpPr>
          <p:spPr bwMode="auto">
            <a:xfrm>
              <a:off x="992" y="329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10" name="Line 15"/>
            <p:cNvSpPr>
              <a:spLocks noChangeShapeType="1"/>
            </p:cNvSpPr>
            <p:nvPr/>
          </p:nvSpPr>
          <p:spPr bwMode="auto">
            <a:xfrm flipV="1">
              <a:off x="1284" y="329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5475" name="Group 16"/>
          <p:cNvGrpSpPr>
            <a:grpSpLocks/>
          </p:cNvGrpSpPr>
          <p:nvPr/>
        </p:nvGrpSpPr>
        <p:grpSpPr bwMode="auto">
          <a:xfrm>
            <a:off x="6264275" y="3305175"/>
            <a:ext cx="914400" cy="3038475"/>
            <a:chOff x="3594" y="1930"/>
            <a:chExt cx="576" cy="1914"/>
          </a:xfrm>
        </p:grpSpPr>
        <p:sp>
          <p:nvSpPr>
            <p:cNvPr id="105487" name="Rectangle 17"/>
            <p:cNvSpPr>
              <a:spLocks noChangeArrowheads="1"/>
            </p:cNvSpPr>
            <p:nvPr/>
          </p:nvSpPr>
          <p:spPr bwMode="auto">
            <a:xfrm>
              <a:off x="3594" y="1930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5488" name="Line 18"/>
            <p:cNvSpPr>
              <a:spLocks noChangeShapeType="1"/>
            </p:cNvSpPr>
            <p:nvPr/>
          </p:nvSpPr>
          <p:spPr bwMode="auto">
            <a:xfrm>
              <a:off x="3594" y="193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89" name="Line 19"/>
            <p:cNvSpPr>
              <a:spLocks noChangeShapeType="1"/>
            </p:cNvSpPr>
            <p:nvPr/>
          </p:nvSpPr>
          <p:spPr bwMode="auto">
            <a:xfrm flipV="1">
              <a:off x="3886" y="193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0" name="Rectangle 20"/>
            <p:cNvSpPr>
              <a:spLocks noChangeArrowheads="1"/>
            </p:cNvSpPr>
            <p:nvPr/>
          </p:nvSpPr>
          <p:spPr bwMode="auto">
            <a:xfrm>
              <a:off x="3594" y="2498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5491" name="Line 21"/>
            <p:cNvSpPr>
              <a:spLocks noChangeShapeType="1"/>
            </p:cNvSpPr>
            <p:nvPr/>
          </p:nvSpPr>
          <p:spPr bwMode="auto">
            <a:xfrm>
              <a:off x="3594" y="250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2" name="Line 22"/>
            <p:cNvSpPr>
              <a:spLocks noChangeShapeType="1"/>
            </p:cNvSpPr>
            <p:nvPr/>
          </p:nvSpPr>
          <p:spPr bwMode="auto">
            <a:xfrm flipV="1">
              <a:off x="3886" y="250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3" name="Rectangle 23"/>
            <p:cNvSpPr>
              <a:spLocks noChangeArrowheads="1"/>
            </p:cNvSpPr>
            <p:nvPr/>
          </p:nvSpPr>
          <p:spPr bwMode="auto">
            <a:xfrm>
              <a:off x="3594" y="3034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5494" name="Line 24"/>
            <p:cNvSpPr>
              <a:spLocks noChangeShapeType="1"/>
            </p:cNvSpPr>
            <p:nvPr/>
          </p:nvSpPr>
          <p:spPr bwMode="auto">
            <a:xfrm>
              <a:off x="3594" y="304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5" name="Line 25"/>
            <p:cNvSpPr>
              <a:spLocks noChangeShapeType="1"/>
            </p:cNvSpPr>
            <p:nvPr/>
          </p:nvSpPr>
          <p:spPr bwMode="auto">
            <a:xfrm flipV="1">
              <a:off x="3886" y="304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6" name="Rectangle 26"/>
            <p:cNvSpPr>
              <a:spLocks noChangeArrowheads="1"/>
            </p:cNvSpPr>
            <p:nvPr/>
          </p:nvSpPr>
          <p:spPr bwMode="auto">
            <a:xfrm>
              <a:off x="3594" y="3602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5497" name="Line 27"/>
            <p:cNvSpPr>
              <a:spLocks noChangeShapeType="1"/>
            </p:cNvSpPr>
            <p:nvPr/>
          </p:nvSpPr>
          <p:spPr bwMode="auto">
            <a:xfrm>
              <a:off x="3594" y="361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98" name="Line 28"/>
            <p:cNvSpPr>
              <a:spLocks noChangeShapeType="1"/>
            </p:cNvSpPr>
            <p:nvPr/>
          </p:nvSpPr>
          <p:spPr bwMode="auto">
            <a:xfrm flipV="1">
              <a:off x="3886" y="361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476" name="Text Box 29"/>
          <p:cNvSpPr txBox="1">
            <a:spLocks noChangeArrowheads="1"/>
          </p:cNvSpPr>
          <p:nvPr/>
        </p:nvSpPr>
        <p:spPr bwMode="auto">
          <a:xfrm>
            <a:off x="409575" y="2179638"/>
            <a:ext cx="32829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u="sng"/>
              <a:t>Input Ballot Set</a:t>
            </a:r>
          </a:p>
        </p:txBody>
      </p:sp>
      <p:sp>
        <p:nvSpPr>
          <p:cNvPr id="105477" name="Text Box 30"/>
          <p:cNvSpPr txBox="1">
            <a:spLocks noChangeArrowheads="1"/>
          </p:cNvSpPr>
          <p:nvPr/>
        </p:nvSpPr>
        <p:spPr bwMode="auto">
          <a:xfrm>
            <a:off x="4905375" y="2179638"/>
            <a:ext cx="36385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u="sng"/>
              <a:t>Output Ballot Set</a:t>
            </a:r>
          </a:p>
        </p:txBody>
      </p:sp>
      <p:sp>
        <p:nvSpPr>
          <p:cNvPr id="105478" name="Line 31"/>
          <p:cNvSpPr>
            <a:spLocks noChangeShapeType="1"/>
          </p:cNvSpPr>
          <p:nvPr/>
        </p:nvSpPr>
        <p:spPr bwMode="auto">
          <a:xfrm>
            <a:off x="2489200" y="3481388"/>
            <a:ext cx="5413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479" name="Line 32"/>
          <p:cNvSpPr>
            <a:spLocks noChangeShapeType="1"/>
          </p:cNvSpPr>
          <p:nvPr/>
        </p:nvSpPr>
        <p:spPr bwMode="auto">
          <a:xfrm>
            <a:off x="2489200" y="4383088"/>
            <a:ext cx="5413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480" name="Line 33"/>
          <p:cNvSpPr>
            <a:spLocks noChangeShapeType="1"/>
          </p:cNvSpPr>
          <p:nvPr/>
        </p:nvSpPr>
        <p:spPr bwMode="auto">
          <a:xfrm>
            <a:off x="2489200" y="5233988"/>
            <a:ext cx="5413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481" name="Line 34"/>
          <p:cNvSpPr>
            <a:spLocks noChangeShapeType="1"/>
          </p:cNvSpPr>
          <p:nvPr/>
        </p:nvSpPr>
        <p:spPr bwMode="auto">
          <a:xfrm>
            <a:off x="2489200" y="6132513"/>
            <a:ext cx="541338" cy="3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482" name="Line 35"/>
          <p:cNvSpPr>
            <a:spLocks noChangeShapeType="1"/>
          </p:cNvSpPr>
          <p:nvPr/>
        </p:nvSpPr>
        <p:spPr bwMode="auto">
          <a:xfrm>
            <a:off x="5772150" y="3481388"/>
            <a:ext cx="4921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483" name="Line 36"/>
          <p:cNvSpPr>
            <a:spLocks noChangeShapeType="1"/>
          </p:cNvSpPr>
          <p:nvPr/>
        </p:nvSpPr>
        <p:spPr bwMode="auto">
          <a:xfrm>
            <a:off x="5772150" y="4383088"/>
            <a:ext cx="4921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484" name="Line 37"/>
          <p:cNvSpPr>
            <a:spLocks noChangeShapeType="1"/>
          </p:cNvSpPr>
          <p:nvPr/>
        </p:nvSpPr>
        <p:spPr bwMode="auto">
          <a:xfrm>
            <a:off x="5772150" y="5233988"/>
            <a:ext cx="4921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485" name="Line 38"/>
          <p:cNvSpPr>
            <a:spLocks noChangeShapeType="1"/>
          </p:cNvSpPr>
          <p:nvPr/>
        </p:nvSpPr>
        <p:spPr bwMode="auto">
          <a:xfrm flipV="1">
            <a:off x="5772150" y="6132513"/>
            <a:ext cx="492125" cy="3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486" name="Rectangle 39"/>
          <p:cNvSpPr>
            <a:spLocks noChangeArrowheads="1"/>
          </p:cNvSpPr>
          <p:nvPr/>
        </p:nvSpPr>
        <p:spPr bwMode="auto">
          <a:xfrm>
            <a:off x="3030538" y="3197225"/>
            <a:ext cx="2743200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ChangeArrowheads="1"/>
          </p:cNvSpPr>
          <p:nvPr/>
        </p:nvSpPr>
        <p:spPr bwMode="auto">
          <a:xfrm>
            <a:off x="1535113" y="1938338"/>
            <a:ext cx="5749925" cy="4724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07425" cy="1143000"/>
          </a:xfrm>
        </p:spPr>
        <p:txBody>
          <a:bodyPr/>
          <a:lstStyle/>
          <a:p>
            <a:r>
              <a:rPr lang="en-US" smtClean="0"/>
              <a:t>Operation of a Re-encryption Mix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ChangeArrowheads="1"/>
          </p:cNvSpPr>
          <p:nvPr/>
        </p:nvSpPr>
        <p:spPr bwMode="auto">
          <a:xfrm>
            <a:off x="1535113" y="1938338"/>
            <a:ext cx="5749925" cy="4724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grpSp>
        <p:nvGrpSpPr>
          <p:cNvPr id="1285125" name="Group 5"/>
          <p:cNvGrpSpPr>
            <a:grpSpLocks/>
          </p:cNvGrpSpPr>
          <p:nvPr/>
        </p:nvGrpSpPr>
        <p:grpSpPr bwMode="auto">
          <a:xfrm>
            <a:off x="2717800" y="3308350"/>
            <a:ext cx="914400" cy="3038475"/>
            <a:chOff x="992" y="1612"/>
            <a:chExt cx="576" cy="1914"/>
          </a:xfrm>
        </p:grpSpPr>
        <p:sp>
          <p:nvSpPr>
            <p:cNvPr id="107573" name="Rectangle 6"/>
            <p:cNvSpPr>
              <a:spLocks noChangeArrowheads="1"/>
            </p:cNvSpPr>
            <p:nvPr/>
          </p:nvSpPr>
          <p:spPr bwMode="auto">
            <a:xfrm>
              <a:off x="992" y="161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74" name="Line 7"/>
            <p:cNvSpPr>
              <a:spLocks noChangeShapeType="1"/>
            </p:cNvSpPr>
            <p:nvPr/>
          </p:nvSpPr>
          <p:spPr bwMode="auto">
            <a:xfrm>
              <a:off x="992" y="1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75" name="Line 8"/>
            <p:cNvSpPr>
              <a:spLocks noChangeShapeType="1"/>
            </p:cNvSpPr>
            <p:nvPr/>
          </p:nvSpPr>
          <p:spPr bwMode="auto">
            <a:xfrm flipV="1">
              <a:off x="1284" y="1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76" name="Rectangle 9"/>
            <p:cNvSpPr>
              <a:spLocks noChangeArrowheads="1"/>
            </p:cNvSpPr>
            <p:nvPr/>
          </p:nvSpPr>
          <p:spPr bwMode="auto">
            <a:xfrm>
              <a:off x="992" y="218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77" name="Line 10"/>
            <p:cNvSpPr>
              <a:spLocks noChangeShapeType="1"/>
            </p:cNvSpPr>
            <p:nvPr/>
          </p:nvSpPr>
          <p:spPr bwMode="auto">
            <a:xfrm>
              <a:off x="992" y="218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78" name="Line 11"/>
            <p:cNvSpPr>
              <a:spLocks noChangeShapeType="1"/>
            </p:cNvSpPr>
            <p:nvPr/>
          </p:nvSpPr>
          <p:spPr bwMode="auto">
            <a:xfrm flipV="1">
              <a:off x="1284" y="218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79" name="Rectangle 12"/>
            <p:cNvSpPr>
              <a:spLocks noChangeArrowheads="1"/>
            </p:cNvSpPr>
            <p:nvPr/>
          </p:nvSpPr>
          <p:spPr bwMode="auto">
            <a:xfrm>
              <a:off x="992" y="2716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80" name="Line 13"/>
            <p:cNvSpPr>
              <a:spLocks noChangeShapeType="1"/>
            </p:cNvSpPr>
            <p:nvPr/>
          </p:nvSpPr>
          <p:spPr bwMode="auto">
            <a:xfrm>
              <a:off x="992" y="2724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81" name="Line 14"/>
            <p:cNvSpPr>
              <a:spLocks noChangeShapeType="1"/>
            </p:cNvSpPr>
            <p:nvPr/>
          </p:nvSpPr>
          <p:spPr bwMode="auto">
            <a:xfrm flipV="1">
              <a:off x="1284" y="2724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82" name="Rectangle 15"/>
            <p:cNvSpPr>
              <a:spLocks noChangeArrowheads="1"/>
            </p:cNvSpPr>
            <p:nvPr/>
          </p:nvSpPr>
          <p:spPr bwMode="auto">
            <a:xfrm>
              <a:off x="992" y="328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83" name="Line 16"/>
            <p:cNvSpPr>
              <a:spLocks noChangeShapeType="1"/>
            </p:cNvSpPr>
            <p:nvPr/>
          </p:nvSpPr>
          <p:spPr bwMode="auto">
            <a:xfrm>
              <a:off x="992" y="329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84" name="Line 17"/>
            <p:cNvSpPr>
              <a:spLocks noChangeShapeType="1"/>
            </p:cNvSpPr>
            <p:nvPr/>
          </p:nvSpPr>
          <p:spPr bwMode="auto">
            <a:xfrm flipV="1">
              <a:off x="1284" y="329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85172" name="Group 52"/>
          <p:cNvGrpSpPr>
            <a:grpSpLocks/>
          </p:cNvGrpSpPr>
          <p:nvPr/>
        </p:nvGrpSpPr>
        <p:grpSpPr bwMode="auto">
          <a:xfrm>
            <a:off x="2674938" y="3468688"/>
            <a:ext cx="881062" cy="2921000"/>
            <a:chOff x="533" y="2041"/>
            <a:chExt cx="555" cy="1840"/>
          </a:xfrm>
        </p:grpSpPr>
        <p:sp>
          <p:nvSpPr>
            <p:cNvPr id="107569" name="Text Box 48"/>
            <p:cNvSpPr txBox="1">
              <a:spLocks noChangeArrowheads="1"/>
            </p:cNvSpPr>
            <p:nvPr/>
          </p:nvSpPr>
          <p:spPr bwMode="auto">
            <a:xfrm>
              <a:off x="540" y="2604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27182818</a:t>
              </a:r>
            </a:p>
          </p:txBody>
        </p:sp>
        <p:sp>
          <p:nvSpPr>
            <p:cNvPr id="107570" name="Text Box 49"/>
            <p:cNvSpPr txBox="1">
              <a:spLocks noChangeArrowheads="1"/>
            </p:cNvSpPr>
            <p:nvPr/>
          </p:nvSpPr>
          <p:spPr bwMode="auto">
            <a:xfrm>
              <a:off x="548" y="2041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31415926</a:t>
              </a:r>
            </a:p>
          </p:txBody>
        </p:sp>
        <p:sp>
          <p:nvSpPr>
            <p:cNvPr id="107571" name="Text Box 50"/>
            <p:cNvSpPr txBox="1">
              <a:spLocks noChangeArrowheads="1"/>
            </p:cNvSpPr>
            <p:nvPr/>
          </p:nvSpPr>
          <p:spPr bwMode="auto">
            <a:xfrm>
              <a:off x="539" y="3136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16180339</a:t>
              </a:r>
            </a:p>
          </p:txBody>
        </p:sp>
        <p:sp>
          <p:nvSpPr>
            <p:cNvPr id="107572" name="Text Box 51"/>
            <p:cNvSpPr txBox="1">
              <a:spLocks noChangeArrowheads="1"/>
            </p:cNvSpPr>
            <p:nvPr/>
          </p:nvSpPr>
          <p:spPr bwMode="auto">
            <a:xfrm>
              <a:off x="533" y="3708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14142135</a:t>
              </a:r>
            </a:p>
          </p:txBody>
        </p:sp>
      </p:grpSp>
      <p:grpSp>
        <p:nvGrpSpPr>
          <p:cNvPr id="1285138" name="Group 18"/>
          <p:cNvGrpSpPr>
            <a:grpSpLocks/>
          </p:cNvGrpSpPr>
          <p:nvPr/>
        </p:nvGrpSpPr>
        <p:grpSpPr bwMode="auto">
          <a:xfrm>
            <a:off x="2720975" y="3305175"/>
            <a:ext cx="914400" cy="3038475"/>
            <a:chOff x="3594" y="1930"/>
            <a:chExt cx="576" cy="1914"/>
          </a:xfrm>
        </p:grpSpPr>
        <p:sp>
          <p:nvSpPr>
            <p:cNvPr id="107557" name="Rectangle 19"/>
            <p:cNvSpPr>
              <a:spLocks noChangeArrowheads="1"/>
            </p:cNvSpPr>
            <p:nvPr/>
          </p:nvSpPr>
          <p:spPr bwMode="auto">
            <a:xfrm>
              <a:off x="3594" y="1930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58" name="Line 20"/>
            <p:cNvSpPr>
              <a:spLocks noChangeShapeType="1"/>
            </p:cNvSpPr>
            <p:nvPr/>
          </p:nvSpPr>
          <p:spPr bwMode="auto">
            <a:xfrm>
              <a:off x="3594" y="193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59" name="Line 21"/>
            <p:cNvSpPr>
              <a:spLocks noChangeShapeType="1"/>
            </p:cNvSpPr>
            <p:nvPr/>
          </p:nvSpPr>
          <p:spPr bwMode="auto">
            <a:xfrm flipV="1">
              <a:off x="3886" y="193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60" name="Rectangle 22"/>
            <p:cNvSpPr>
              <a:spLocks noChangeArrowheads="1"/>
            </p:cNvSpPr>
            <p:nvPr/>
          </p:nvSpPr>
          <p:spPr bwMode="auto">
            <a:xfrm>
              <a:off x="3594" y="2498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61" name="Line 23"/>
            <p:cNvSpPr>
              <a:spLocks noChangeShapeType="1"/>
            </p:cNvSpPr>
            <p:nvPr/>
          </p:nvSpPr>
          <p:spPr bwMode="auto">
            <a:xfrm>
              <a:off x="3594" y="250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62" name="Line 24"/>
            <p:cNvSpPr>
              <a:spLocks noChangeShapeType="1"/>
            </p:cNvSpPr>
            <p:nvPr/>
          </p:nvSpPr>
          <p:spPr bwMode="auto">
            <a:xfrm flipV="1">
              <a:off x="3886" y="250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63" name="Rectangle 25"/>
            <p:cNvSpPr>
              <a:spLocks noChangeArrowheads="1"/>
            </p:cNvSpPr>
            <p:nvPr/>
          </p:nvSpPr>
          <p:spPr bwMode="auto">
            <a:xfrm>
              <a:off x="3594" y="3034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64" name="Line 26"/>
            <p:cNvSpPr>
              <a:spLocks noChangeShapeType="1"/>
            </p:cNvSpPr>
            <p:nvPr/>
          </p:nvSpPr>
          <p:spPr bwMode="auto">
            <a:xfrm>
              <a:off x="3594" y="304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65" name="Line 27"/>
            <p:cNvSpPr>
              <a:spLocks noChangeShapeType="1"/>
            </p:cNvSpPr>
            <p:nvPr/>
          </p:nvSpPr>
          <p:spPr bwMode="auto">
            <a:xfrm flipV="1">
              <a:off x="3886" y="304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66" name="Rectangle 28"/>
            <p:cNvSpPr>
              <a:spLocks noChangeArrowheads="1"/>
            </p:cNvSpPr>
            <p:nvPr/>
          </p:nvSpPr>
          <p:spPr bwMode="auto">
            <a:xfrm>
              <a:off x="3594" y="3602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67" name="Line 29"/>
            <p:cNvSpPr>
              <a:spLocks noChangeShapeType="1"/>
            </p:cNvSpPr>
            <p:nvPr/>
          </p:nvSpPr>
          <p:spPr bwMode="auto">
            <a:xfrm>
              <a:off x="3594" y="361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68" name="Line 30"/>
            <p:cNvSpPr>
              <a:spLocks noChangeShapeType="1"/>
            </p:cNvSpPr>
            <p:nvPr/>
          </p:nvSpPr>
          <p:spPr bwMode="auto">
            <a:xfrm flipV="1">
              <a:off x="3886" y="361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85151" name="Group 31"/>
          <p:cNvGrpSpPr>
            <a:grpSpLocks/>
          </p:cNvGrpSpPr>
          <p:nvPr/>
        </p:nvGrpSpPr>
        <p:grpSpPr bwMode="auto">
          <a:xfrm>
            <a:off x="2720975" y="3305175"/>
            <a:ext cx="914400" cy="384175"/>
            <a:chOff x="3946" y="2082"/>
            <a:chExt cx="576" cy="242"/>
          </a:xfrm>
        </p:grpSpPr>
        <p:sp>
          <p:nvSpPr>
            <p:cNvPr id="107554" name="Rectangle 32"/>
            <p:cNvSpPr>
              <a:spLocks noChangeArrowheads="1"/>
            </p:cNvSpPr>
            <p:nvPr/>
          </p:nvSpPr>
          <p:spPr bwMode="auto">
            <a:xfrm>
              <a:off x="3946" y="2082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55" name="Line 33"/>
            <p:cNvSpPr>
              <a:spLocks noChangeShapeType="1"/>
            </p:cNvSpPr>
            <p:nvPr/>
          </p:nvSpPr>
          <p:spPr bwMode="auto">
            <a:xfrm>
              <a:off x="3946" y="209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56" name="Line 34"/>
            <p:cNvSpPr>
              <a:spLocks noChangeShapeType="1"/>
            </p:cNvSpPr>
            <p:nvPr/>
          </p:nvSpPr>
          <p:spPr bwMode="auto">
            <a:xfrm flipV="1">
              <a:off x="4238" y="209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85155" name="Group 35"/>
          <p:cNvGrpSpPr>
            <a:grpSpLocks/>
          </p:cNvGrpSpPr>
          <p:nvPr/>
        </p:nvGrpSpPr>
        <p:grpSpPr bwMode="auto">
          <a:xfrm>
            <a:off x="2720975" y="4206875"/>
            <a:ext cx="914400" cy="384175"/>
            <a:chOff x="3946" y="2650"/>
            <a:chExt cx="576" cy="242"/>
          </a:xfrm>
        </p:grpSpPr>
        <p:sp>
          <p:nvSpPr>
            <p:cNvPr id="107551" name="Rectangle 36"/>
            <p:cNvSpPr>
              <a:spLocks noChangeArrowheads="1"/>
            </p:cNvSpPr>
            <p:nvPr/>
          </p:nvSpPr>
          <p:spPr bwMode="auto">
            <a:xfrm>
              <a:off x="3946" y="2650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52" name="Line 37"/>
            <p:cNvSpPr>
              <a:spLocks noChangeShapeType="1"/>
            </p:cNvSpPr>
            <p:nvPr/>
          </p:nvSpPr>
          <p:spPr bwMode="auto">
            <a:xfrm>
              <a:off x="3946" y="265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53" name="Line 38"/>
            <p:cNvSpPr>
              <a:spLocks noChangeShapeType="1"/>
            </p:cNvSpPr>
            <p:nvPr/>
          </p:nvSpPr>
          <p:spPr bwMode="auto">
            <a:xfrm flipV="1">
              <a:off x="4238" y="265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85159" name="Group 39"/>
          <p:cNvGrpSpPr>
            <a:grpSpLocks/>
          </p:cNvGrpSpPr>
          <p:nvPr/>
        </p:nvGrpSpPr>
        <p:grpSpPr bwMode="auto">
          <a:xfrm>
            <a:off x="2720975" y="5057775"/>
            <a:ext cx="914400" cy="384175"/>
            <a:chOff x="3946" y="3186"/>
            <a:chExt cx="576" cy="242"/>
          </a:xfrm>
        </p:grpSpPr>
        <p:sp>
          <p:nvSpPr>
            <p:cNvPr id="107548" name="Rectangle 40"/>
            <p:cNvSpPr>
              <a:spLocks noChangeArrowheads="1"/>
            </p:cNvSpPr>
            <p:nvPr/>
          </p:nvSpPr>
          <p:spPr bwMode="auto">
            <a:xfrm>
              <a:off x="3946" y="3186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49" name="Line 41"/>
            <p:cNvSpPr>
              <a:spLocks noChangeShapeType="1"/>
            </p:cNvSpPr>
            <p:nvPr/>
          </p:nvSpPr>
          <p:spPr bwMode="auto">
            <a:xfrm>
              <a:off x="3946" y="3194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50" name="Line 42"/>
            <p:cNvSpPr>
              <a:spLocks noChangeShapeType="1"/>
            </p:cNvSpPr>
            <p:nvPr/>
          </p:nvSpPr>
          <p:spPr bwMode="auto">
            <a:xfrm flipV="1">
              <a:off x="4238" y="3194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85163" name="Group 43"/>
          <p:cNvGrpSpPr>
            <a:grpSpLocks/>
          </p:cNvGrpSpPr>
          <p:nvPr/>
        </p:nvGrpSpPr>
        <p:grpSpPr bwMode="auto">
          <a:xfrm>
            <a:off x="2720975" y="5959475"/>
            <a:ext cx="914400" cy="384175"/>
            <a:chOff x="3946" y="3754"/>
            <a:chExt cx="576" cy="242"/>
          </a:xfrm>
        </p:grpSpPr>
        <p:sp>
          <p:nvSpPr>
            <p:cNvPr id="107545" name="Rectangle 44"/>
            <p:cNvSpPr>
              <a:spLocks noChangeArrowheads="1"/>
            </p:cNvSpPr>
            <p:nvPr/>
          </p:nvSpPr>
          <p:spPr bwMode="auto">
            <a:xfrm>
              <a:off x="3946" y="3754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546" name="Line 45"/>
            <p:cNvSpPr>
              <a:spLocks noChangeShapeType="1"/>
            </p:cNvSpPr>
            <p:nvPr/>
          </p:nvSpPr>
          <p:spPr bwMode="auto">
            <a:xfrm>
              <a:off x="3946" y="376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547" name="Line 46"/>
            <p:cNvSpPr>
              <a:spLocks noChangeShapeType="1"/>
            </p:cNvSpPr>
            <p:nvPr/>
          </p:nvSpPr>
          <p:spPr bwMode="auto">
            <a:xfrm flipV="1">
              <a:off x="4238" y="376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85181" name="Group 61"/>
          <p:cNvGrpSpPr>
            <a:grpSpLocks/>
          </p:cNvGrpSpPr>
          <p:nvPr/>
        </p:nvGrpSpPr>
        <p:grpSpPr bwMode="auto">
          <a:xfrm>
            <a:off x="2674938" y="3468688"/>
            <a:ext cx="881062" cy="2921000"/>
            <a:chOff x="1685" y="2185"/>
            <a:chExt cx="555" cy="1840"/>
          </a:xfrm>
        </p:grpSpPr>
        <p:sp>
          <p:nvSpPr>
            <p:cNvPr id="107541" name="Text Box 57"/>
            <p:cNvSpPr txBox="1">
              <a:spLocks noChangeArrowheads="1"/>
            </p:cNvSpPr>
            <p:nvPr/>
          </p:nvSpPr>
          <p:spPr bwMode="auto">
            <a:xfrm>
              <a:off x="1692" y="2748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81828172</a:t>
              </a:r>
            </a:p>
          </p:txBody>
        </p:sp>
        <p:sp>
          <p:nvSpPr>
            <p:cNvPr id="107542" name="Text Box 58"/>
            <p:cNvSpPr txBox="1">
              <a:spLocks noChangeArrowheads="1"/>
            </p:cNvSpPr>
            <p:nvPr/>
          </p:nvSpPr>
          <p:spPr bwMode="auto">
            <a:xfrm>
              <a:off x="1700" y="2185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62951413</a:t>
              </a:r>
            </a:p>
          </p:txBody>
        </p:sp>
        <p:sp>
          <p:nvSpPr>
            <p:cNvPr id="107543" name="Text Box 59"/>
            <p:cNvSpPr txBox="1">
              <a:spLocks noChangeArrowheads="1"/>
            </p:cNvSpPr>
            <p:nvPr/>
          </p:nvSpPr>
          <p:spPr bwMode="auto">
            <a:xfrm>
              <a:off x="1691" y="3280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93308161</a:t>
              </a:r>
            </a:p>
          </p:txBody>
        </p:sp>
        <p:sp>
          <p:nvSpPr>
            <p:cNvPr id="107544" name="Text Box 60"/>
            <p:cNvSpPr txBox="1">
              <a:spLocks noChangeArrowheads="1"/>
            </p:cNvSpPr>
            <p:nvPr/>
          </p:nvSpPr>
          <p:spPr bwMode="auto">
            <a:xfrm>
              <a:off x="1685" y="3852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53124141</a:t>
              </a:r>
            </a:p>
          </p:txBody>
        </p:sp>
      </p:grpSp>
      <p:sp>
        <p:nvSpPr>
          <p:cNvPr id="107530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07425" cy="1143000"/>
          </a:xfrm>
        </p:spPr>
        <p:txBody>
          <a:bodyPr/>
          <a:lstStyle/>
          <a:p>
            <a:r>
              <a:rPr lang="en-US" smtClean="0"/>
              <a:t>Operation of a Re-encryption Mix</a:t>
            </a:r>
          </a:p>
        </p:txBody>
      </p:sp>
      <p:sp>
        <p:nvSpPr>
          <p:cNvPr id="1285124" name="Text Box 4"/>
          <p:cNvSpPr txBox="1">
            <a:spLocks noChangeArrowheads="1"/>
          </p:cNvSpPr>
          <p:nvPr/>
        </p:nvSpPr>
        <p:spPr bwMode="auto">
          <a:xfrm>
            <a:off x="2452688" y="2179638"/>
            <a:ext cx="14287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u="sng"/>
              <a:t>Inputs</a:t>
            </a:r>
          </a:p>
        </p:txBody>
      </p:sp>
      <p:sp>
        <p:nvSpPr>
          <p:cNvPr id="1285167" name="Text Box 47"/>
          <p:cNvSpPr txBox="1">
            <a:spLocks noChangeArrowheads="1"/>
          </p:cNvSpPr>
          <p:nvPr/>
        </p:nvSpPr>
        <p:spPr bwMode="auto">
          <a:xfrm>
            <a:off x="4749800" y="2179638"/>
            <a:ext cx="178435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u="sng"/>
              <a:t>Outputs</a:t>
            </a:r>
          </a:p>
        </p:txBody>
      </p:sp>
      <p:sp>
        <p:nvSpPr>
          <p:cNvPr id="1285183" name="Text Box 63"/>
          <p:cNvSpPr txBox="1">
            <a:spLocks noChangeArrowheads="1"/>
          </p:cNvSpPr>
          <p:nvPr/>
        </p:nvSpPr>
        <p:spPr bwMode="auto">
          <a:xfrm>
            <a:off x="5253038" y="4362450"/>
            <a:ext cx="8572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81828172</a:t>
            </a:r>
          </a:p>
        </p:txBody>
      </p:sp>
      <p:sp>
        <p:nvSpPr>
          <p:cNvPr id="1285184" name="Text Box 64"/>
          <p:cNvSpPr txBox="1">
            <a:spLocks noChangeArrowheads="1"/>
          </p:cNvSpPr>
          <p:nvPr/>
        </p:nvSpPr>
        <p:spPr bwMode="auto">
          <a:xfrm>
            <a:off x="5237163" y="5207000"/>
            <a:ext cx="8572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62951413</a:t>
            </a:r>
          </a:p>
        </p:txBody>
      </p:sp>
      <p:sp>
        <p:nvSpPr>
          <p:cNvPr id="1285185" name="Text Box 65"/>
          <p:cNvSpPr txBox="1">
            <a:spLocks noChangeArrowheads="1"/>
          </p:cNvSpPr>
          <p:nvPr/>
        </p:nvSpPr>
        <p:spPr bwMode="auto">
          <a:xfrm>
            <a:off x="5237163" y="6111875"/>
            <a:ext cx="8572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93308161</a:t>
            </a:r>
          </a:p>
        </p:txBody>
      </p:sp>
      <p:sp>
        <p:nvSpPr>
          <p:cNvPr id="1285186" name="Text Box 66"/>
          <p:cNvSpPr txBox="1">
            <a:spLocks noChangeArrowheads="1"/>
          </p:cNvSpPr>
          <p:nvPr/>
        </p:nvSpPr>
        <p:spPr bwMode="auto">
          <a:xfrm>
            <a:off x="5241925" y="3462338"/>
            <a:ext cx="857250" cy="2746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53124141</a:t>
            </a:r>
          </a:p>
        </p:txBody>
      </p:sp>
      <p:sp>
        <p:nvSpPr>
          <p:cNvPr id="1285203" name="Text Box 83"/>
          <p:cNvSpPr txBox="1">
            <a:spLocks noChangeArrowheads="1"/>
          </p:cNvSpPr>
          <p:nvPr/>
        </p:nvSpPr>
        <p:spPr bwMode="auto">
          <a:xfrm>
            <a:off x="2690813" y="4357688"/>
            <a:ext cx="857250" cy="2746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81828172</a:t>
            </a:r>
          </a:p>
        </p:txBody>
      </p:sp>
      <p:sp>
        <p:nvSpPr>
          <p:cNvPr id="1285204" name="Text Box 84"/>
          <p:cNvSpPr txBox="1">
            <a:spLocks noChangeArrowheads="1"/>
          </p:cNvSpPr>
          <p:nvPr/>
        </p:nvSpPr>
        <p:spPr bwMode="auto">
          <a:xfrm>
            <a:off x="2693988" y="3463925"/>
            <a:ext cx="8572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62951413</a:t>
            </a:r>
          </a:p>
        </p:txBody>
      </p:sp>
      <p:sp>
        <p:nvSpPr>
          <p:cNvPr id="1285205" name="Text Box 85"/>
          <p:cNvSpPr txBox="1">
            <a:spLocks noChangeArrowheads="1"/>
          </p:cNvSpPr>
          <p:nvPr/>
        </p:nvSpPr>
        <p:spPr bwMode="auto">
          <a:xfrm>
            <a:off x="2689225" y="5207000"/>
            <a:ext cx="8572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93308161</a:t>
            </a:r>
          </a:p>
        </p:txBody>
      </p:sp>
      <p:sp>
        <p:nvSpPr>
          <p:cNvPr id="1285206" name="Text Box 86"/>
          <p:cNvSpPr txBox="1">
            <a:spLocks noChangeArrowheads="1"/>
          </p:cNvSpPr>
          <p:nvPr/>
        </p:nvSpPr>
        <p:spPr bwMode="auto">
          <a:xfrm>
            <a:off x="2684463" y="6110288"/>
            <a:ext cx="857250" cy="2746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53124141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128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0"/>
                                        <p:tgtEl>
                                          <p:spTgt spid="128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0.14097 -3.7037E-6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1285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5 -3.7037E-6 L 0.1375 0.24885 " pathEditMode="relative" rAng="0" ptsTypes="AA">
                                      <p:cBhvr>
                                        <p:cTn id="64" dur="500" fill="hold"/>
                                        <p:tgtEl>
                                          <p:spTgt spid="1285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594 0.25556 L 0.27396 0.25556 " pathEditMode="relative" rAng="0" ptsTypes="AA">
                                      <p:cBhvr>
                                        <p:cTn id="67" dur="500" fill="hold"/>
                                        <p:tgtEl>
                                          <p:spTgt spid="1285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0.27396 4.81481E-6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1285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L 0.14097 7.40741E-7 " pathEditMode="relative" rAng="0" ptsTypes="AA">
                                      <p:cBhvr>
                                        <p:cTn id="85" dur="500" fill="hold"/>
                                        <p:tgtEl>
                                          <p:spTgt spid="1285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5 -0.00255 L 0.1375 0.12546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1285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594 0.13148 L 0.27396 0.13148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1285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500"/>
                            </p:stCondLst>
                            <p:childTnLst>
                              <p:par>
                                <p:cTn id="9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0.14097 -7.40741E-7 " pathEditMode="relative" rAng="0" ptsTypes="AA">
                                      <p:cBhvr>
                                        <p:cTn id="100" dur="500" fill="hold"/>
                                        <p:tgtEl>
                                          <p:spTgt spid="1285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594 -0.00393 L 0.13594 -0.39051 " pathEditMode="relative" rAng="0" ptsTypes="AA">
                                      <p:cBhvr>
                                        <p:cTn id="103" dur="500" fill="hold"/>
                                        <p:tgtEl>
                                          <p:spTgt spid="1285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500"/>
                            </p:stCondLst>
                            <p:childTnLst>
                              <p:par>
                                <p:cTn id="10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594 -0.38704 L 0.27396 -0.38704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1285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5124" grpId="0"/>
      <p:bldP spid="1285167" grpId="0"/>
      <p:bldP spid="1285183" grpId="0"/>
      <p:bldP spid="1285184" grpId="0"/>
      <p:bldP spid="1285185" grpId="0"/>
      <p:bldP spid="1285186" grpId="0"/>
      <p:bldP spid="1285203" grpId="0"/>
      <p:bldP spid="1285203" grpId="1"/>
      <p:bldP spid="1285204" grpId="0"/>
      <p:bldP spid="1285204" grpId="1"/>
      <p:bldP spid="1285205" grpId="0"/>
      <p:bldP spid="1285205" grpId="1"/>
      <p:bldP spid="1285206" grpId="0"/>
      <p:bldP spid="1285206" grpId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Re-encryption</a:t>
            </a:r>
          </a:p>
        </p:txBody>
      </p:sp>
      <p:sp>
        <p:nvSpPr>
          <p:cNvPr id="128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smtClean="0"/>
              <a:t>Each value is </a:t>
            </a:r>
            <a:r>
              <a:rPr lang="en-US" sz="3600" i="1" smtClean="0"/>
              <a:t>re-encrypted</a:t>
            </a:r>
            <a:r>
              <a:rPr lang="en-US" sz="3600" smtClean="0"/>
              <a:t> by multiplying it by an encryption of zero.</a:t>
            </a:r>
          </a:p>
          <a:p>
            <a:endParaRPr lang="en-US" sz="3600" smtClean="0"/>
          </a:p>
          <a:p>
            <a:r>
              <a:rPr lang="en-US" sz="3600" smtClean="0"/>
              <a:t>This can be done </a:t>
            </a:r>
            <a:r>
              <a:rPr lang="en-US" sz="3600" i="1" smtClean="0"/>
              <a:t>without</a:t>
            </a:r>
            <a:r>
              <a:rPr lang="en-US" sz="3600" smtClean="0"/>
              <a:t> knowing the decryptions.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6147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569" name="Group 72"/>
          <p:cNvGrpSpPr>
            <a:grpSpLocks/>
          </p:cNvGrpSpPr>
          <p:nvPr/>
        </p:nvGrpSpPr>
        <p:grpSpPr bwMode="auto">
          <a:xfrm>
            <a:off x="7264400" y="3067050"/>
            <a:ext cx="914400" cy="3038475"/>
            <a:chOff x="4576" y="1932"/>
            <a:chExt cx="576" cy="1914"/>
          </a:xfrm>
        </p:grpSpPr>
        <p:sp>
          <p:nvSpPr>
            <p:cNvPr id="109636" name="Rectangle 54"/>
            <p:cNvSpPr>
              <a:spLocks noChangeArrowheads="1"/>
            </p:cNvSpPr>
            <p:nvPr/>
          </p:nvSpPr>
          <p:spPr bwMode="auto">
            <a:xfrm>
              <a:off x="4576" y="193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9637" name="Rectangle 57"/>
            <p:cNvSpPr>
              <a:spLocks noChangeArrowheads="1"/>
            </p:cNvSpPr>
            <p:nvPr/>
          </p:nvSpPr>
          <p:spPr bwMode="auto">
            <a:xfrm>
              <a:off x="4576" y="250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9638" name="Rectangle 60"/>
            <p:cNvSpPr>
              <a:spLocks noChangeArrowheads="1"/>
            </p:cNvSpPr>
            <p:nvPr/>
          </p:nvSpPr>
          <p:spPr bwMode="auto">
            <a:xfrm>
              <a:off x="4576" y="3036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9639" name="Rectangle 63"/>
            <p:cNvSpPr>
              <a:spLocks noChangeArrowheads="1"/>
            </p:cNvSpPr>
            <p:nvPr/>
          </p:nvSpPr>
          <p:spPr bwMode="auto">
            <a:xfrm>
              <a:off x="4576" y="360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109570" name="Group 71"/>
          <p:cNvGrpSpPr>
            <a:grpSpLocks/>
          </p:cNvGrpSpPr>
          <p:nvPr/>
        </p:nvGrpSpPr>
        <p:grpSpPr bwMode="auto">
          <a:xfrm>
            <a:off x="7192963" y="3235325"/>
            <a:ext cx="869950" cy="2914650"/>
            <a:chOff x="4531" y="2038"/>
            <a:chExt cx="548" cy="1836"/>
          </a:xfrm>
        </p:grpSpPr>
        <p:sp>
          <p:nvSpPr>
            <p:cNvPr id="109632" name="Text Box 66"/>
            <p:cNvSpPr txBox="1">
              <a:spLocks noChangeArrowheads="1"/>
            </p:cNvSpPr>
            <p:nvPr/>
          </p:nvSpPr>
          <p:spPr bwMode="auto">
            <a:xfrm>
              <a:off x="4531" y="3701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27182818</a:t>
              </a:r>
            </a:p>
          </p:txBody>
        </p:sp>
        <p:sp>
          <p:nvSpPr>
            <p:cNvPr id="109633" name="Text Box 67"/>
            <p:cNvSpPr txBox="1">
              <a:spLocks noChangeArrowheads="1"/>
            </p:cNvSpPr>
            <p:nvPr/>
          </p:nvSpPr>
          <p:spPr bwMode="auto">
            <a:xfrm>
              <a:off x="4539" y="2600"/>
              <a:ext cx="540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31415926</a:t>
              </a:r>
            </a:p>
            <a:p>
              <a:pPr eaLnBrk="0" hangingPunct="0"/>
              <a:endParaRPr lang="en-US" sz="1200">
                <a:solidFill>
                  <a:srgbClr val="006600"/>
                </a:solidFill>
                <a:sym typeface="Wingdings" pitchFamily="2" charset="2"/>
              </a:endParaRPr>
            </a:p>
          </p:txBody>
        </p:sp>
        <p:sp>
          <p:nvSpPr>
            <p:cNvPr id="109634" name="Text Box 68"/>
            <p:cNvSpPr txBox="1">
              <a:spLocks noChangeArrowheads="1"/>
            </p:cNvSpPr>
            <p:nvPr/>
          </p:nvSpPr>
          <p:spPr bwMode="auto">
            <a:xfrm>
              <a:off x="4539" y="3136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16180339</a:t>
              </a:r>
            </a:p>
          </p:txBody>
        </p:sp>
        <p:sp>
          <p:nvSpPr>
            <p:cNvPr id="109635" name="Text Box 69"/>
            <p:cNvSpPr txBox="1">
              <a:spLocks noChangeArrowheads="1"/>
            </p:cNvSpPr>
            <p:nvPr/>
          </p:nvSpPr>
          <p:spPr bwMode="auto">
            <a:xfrm>
              <a:off x="4533" y="2038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14142135</a:t>
              </a:r>
            </a:p>
          </p:txBody>
        </p:sp>
      </p:grpSp>
      <p:grpSp>
        <p:nvGrpSpPr>
          <p:cNvPr id="1280073" name="Group 73"/>
          <p:cNvGrpSpPr>
            <a:grpSpLocks/>
          </p:cNvGrpSpPr>
          <p:nvPr/>
        </p:nvGrpSpPr>
        <p:grpSpPr bwMode="auto">
          <a:xfrm>
            <a:off x="7267575" y="3063875"/>
            <a:ext cx="914400" cy="3038475"/>
            <a:chOff x="4578" y="1930"/>
            <a:chExt cx="576" cy="1914"/>
          </a:xfrm>
        </p:grpSpPr>
        <p:sp>
          <p:nvSpPr>
            <p:cNvPr id="109628" name="Rectangle 23"/>
            <p:cNvSpPr>
              <a:spLocks noChangeArrowheads="1"/>
            </p:cNvSpPr>
            <p:nvPr/>
          </p:nvSpPr>
          <p:spPr bwMode="auto">
            <a:xfrm>
              <a:off x="4578" y="1930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9629" name="Rectangle 26"/>
            <p:cNvSpPr>
              <a:spLocks noChangeArrowheads="1"/>
            </p:cNvSpPr>
            <p:nvPr/>
          </p:nvSpPr>
          <p:spPr bwMode="auto">
            <a:xfrm>
              <a:off x="4578" y="2498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9630" name="Rectangle 29"/>
            <p:cNvSpPr>
              <a:spLocks noChangeArrowheads="1"/>
            </p:cNvSpPr>
            <p:nvPr/>
          </p:nvSpPr>
          <p:spPr bwMode="auto">
            <a:xfrm>
              <a:off x="4578" y="3034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9631" name="Rectangle 32"/>
            <p:cNvSpPr>
              <a:spLocks noChangeArrowheads="1"/>
            </p:cNvSpPr>
            <p:nvPr/>
          </p:nvSpPr>
          <p:spPr bwMode="auto">
            <a:xfrm>
              <a:off x="4578" y="3602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1280074" name="Group 74"/>
          <p:cNvGrpSpPr>
            <a:grpSpLocks/>
          </p:cNvGrpSpPr>
          <p:nvPr/>
        </p:nvGrpSpPr>
        <p:grpSpPr bwMode="auto">
          <a:xfrm>
            <a:off x="7202488" y="3230563"/>
            <a:ext cx="869950" cy="2914650"/>
            <a:chOff x="4531" y="2038"/>
            <a:chExt cx="548" cy="1836"/>
          </a:xfrm>
        </p:grpSpPr>
        <p:sp>
          <p:nvSpPr>
            <p:cNvPr id="109624" name="Text Box 75"/>
            <p:cNvSpPr txBox="1">
              <a:spLocks noChangeArrowheads="1"/>
            </p:cNvSpPr>
            <p:nvPr/>
          </p:nvSpPr>
          <p:spPr bwMode="auto">
            <a:xfrm>
              <a:off x="4531" y="3701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81828172</a:t>
              </a:r>
            </a:p>
          </p:txBody>
        </p:sp>
        <p:sp>
          <p:nvSpPr>
            <p:cNvPr id="109625" name="Text Box 76"/>
            <p:cNvSpPr txBox="1">
              <a:spLocks noChangeArrowheads="1"/>
            </p:cNvSpPr>
            <p:nvPr/>
          </p:nvSpPr>
          <p:spPr bwMode="auto">
            <a:xfrm>
              <a:off x="4539" y="2600"/>
              <a:ext cx="540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62951413</a:t>
              </a:r>
            </a:p>
            <a:p>
              <a:pPr eaLnBrk="0" hangingPunct="0"/>
              <a:endParaRPr lang="en-US" sz="1200">
                <a:solidFill>
                  <a:srgbClr val="006600"/>
                </a:solidFill>
                <a:sym typeface="Wingdings" pitchFamily="2" charset="2"/>
              </a:endParaRPr>
            </a:p>
          </p:txBody>
        </p:sp>
        <p:sp>
          <p:nvSpPr>
            <p:cNvPr id="109626" name="Text Box 77"/>
            <p:cNvSpPr txBox="1">
              <a:spLocks noChangeArrowheads="1"/>
            </p:cNvSpPr>
            <p:nvPr/>
          </p:nvSpPr>
          <p:spPr bwMode="auto">
            <a:xfrm>
              <a:off x="4539" y="3136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93308161</a:t>
              </a:r>
            </a:p>
          </p:txBody>
        </p:sp>
        <p:sp>
          <p:nvSpPr>
            <p:cNvPr id="109627" name="Text Box 78"/>
            <p:cNvSpPr txBox="1">
              <a:spLocks noChangeArrowheads="1"/>
            </p:cNvSpPr>
            <p:nvPr/>
          </p:nvSpPr>
          <p:spPr bwMode="auto">
            <a:xfrm>
              <a:off x="4533" y="2038"/>
              <a:ext cx="5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6600"/>
                  </a:solidFill>
                  <a:sym typeface="Wingdings" pitchFamily="2" charset="2"/>
                </a:rPr>
                <a:t>53124141</a:t>
              </a:r>
            </a:p>
          </p:txBody>
        </p:sp>
      </p:grpSp>
      <p:sp>
        <p:nvSpPr>
          <p:cNvPr id="109573" name="Line 24"/>
          <p:cNvSpPr>
            <a:spLocks noChangeShapeType="1"/>
          </p:cNvSpPr>
          <p:nvPr/>
        </p:nvSpPr>
        <p:spPr bwMode="auto">
          <a:xfrm>
            <a:off x="7267575" y="3076575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74" name="Line 25"/>
          <p:cNvSpPr>
            <a:spLocks noChangeShapeType="1"/>
          </p:cNvSpPr>
          <p:nvPr/>
        </p:nvSpPr>
        <p:spPr bwMode="auto">
          <a:xfrm flipV="1">
            <a:off x="7731125" y="3076575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75" name="Line 27"/>
          <p:cNvSpPr>
            <a:spLocks noChangeShapeType="1"/>
          </p:cNvSpPr>
          <p:nvPr/>
        </p:nvSpPr>
        <p:spPr bwMode="auto">
          <a:xfrm>
            <a:off x="7267575" y="3978275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76" name="Line 28"/>
          <p:cNvSpPr>
            <a:spLocks noChangeShapeType="1"/>
          </p:cNvSpPr>
          <p:nvPr/>
        </p:nvSpPr>
        <p:spPr bwMode="auto">
          <a:xfrm flipV="1">
            <a:off x="7731125" y="3978275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77" name="Line 30"/>
          <p:cNvSpPr>
            <a:spLocks noChangeShapeType="1"/>
          </p:cNvSpPr>
          <p:nvPr/>
        </p:nvSpPr>
        <p:spPr bwMode="auto">
          <a:xfrm>
            <a:off x="7267575" y="4829175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78" name="Line 31"/>
          <p:cNvSpPr>
            <a:spLocks noChangeShapeType="1"/>
          </p:cNvSpPr>
          <p:nvPr/>
        </p:nvSpPr>
        <p:spPr bwMode="auto">
          <a:xfrm flipV="1">
            <a:off x="7731125" y="4829175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79" name="Line 33"/>
          <p:cNvSpPr>
            <a:spLocks noChangeShapeType="1"/>
          </p:cNvSpPr>
          <p:nvPr/>
        </p:nvSpPr>
        <p:spPr bwMode="auto">
          <a:xfrm>
            <a:off x="7267575" y="5730875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0" name="Line 34"/>
          <p:cNvSpPr>
            <a:spLocks noChangeShapeType="1"/>
          </p:cNvSpPr>
          <p:nvPr/>
        </p:nvSpPr>
        <p:spPr bwMode="auto">
          <a:xfrm flipV="1">
            <a:off x="7731125" y="5730875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1" name="Line 45"/>
          <p:cNvSpPr>
            <a:spLocks noChangeShapeType="1"/>
          </p:cNvSpPr>
          <p:nvPr/>
        </p:nvSpPr>
        <p:spPr bwMode="auto">
          <a:xfrm>
            <a:off x="72898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2" name="Line 46"/>
          <p:cNvSpPr>
            <a:spLocks noChangeShapeType="1"/>
          </p:cNvSpPr>
          <p:nvPr/>
        </p:nvSpPr>
        <p:spPr bwMode="auto">
          <a:xfrm>
            <a:off x="72898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3" name="Line 47"/>
          <p:cNvSpPr>
            <a:spLocks noChangeShapeType="1"/>
          </p:cNvSpPr>
          <p:nvPr/>
        </p:nvSpPr>
        <p:spPr bwMode="auto">
          <a:xfrm>
            <a:off x="72898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4" name="Line 48"/>
          <p:cNvSpPr>
            <a:spLocks noChangeShapeType="1"/>
          </p:cNvSpPr>
          <p:nvPr/>
        </p:nvSpPr>
        <p:spPr bwMode="auto">
          <a:xfrm>
            <a:off x="72898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5" name="Line 55"/>
          <p:cNvSpPr>
            <a:spLocks noChangeShapeType="1"/>
          </p:cNvSpPr>
          <p:nvPr/>
        </p:nvSpPr>
        <p:spPr bwMode="auto">
          <a:xfrm>
            <a:off x="72644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6" name="Line 56"/>
          <p:cNvSpPr>
            <a:spLocks noChangeShapeType="1"/>
          </p:cNvSpPr>
          <p:nvPr/>
        </p:nvSpPr>
        <p:spPr bwMode="auto">
          <a:xfrm flipV="1">
            <a:off x="77279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7" name="Line 58"/>
          <p:cNvSpPr>
            <a:spLocks noChangeShapeType="1"/>
          </p:cNvSpPr>
          <p:nvPr/>
        </p:nvSpPr>
        <p:spPr bwMode="auto">
          <a:xfrm>
            <a:off x="72644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8" name="Line 59"/>
          <p:cNvSpPr>
            <a:spLocks noChangeShapeType="1"/>
          </p:cNvSpPr>
          <p:nvPr/>
        </p:nvSpPr>
        <p:spPr bwMode="auto">
          <a:xfrm flipV="1">
            <a:off x="77279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89" name="Line 61"/>
          <p:cNvSpPr>
            <a:spLocks noChangeShapeType="1"/>
          </p:cNvSpPr>
          <p:nvPr/>
        </p:nvSpPr>
        <p:spPr bwMode="auto">
          <a:xfrm>
            <a:off x="72644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90" name="Line 62"/>
          <p:cNvSpPr>
            <a:spLocks noChangeShapeType="1"/>
          </p:cNvSpPr>
          <p:nvPr/>
        </p:nvSpPr>
        <p:spPr bwMode="auto">
          <a:xfrm flipV="1">
            <a:off x="77279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91" name="Line 64"/>
          <p:cNvSpPr>
            <a:spLocks noChangeShapeType="1"/>
          </p:cNvSpPr>
          <p:nvPr/>
        </p:nvSpPr>
        <p:spPr bwMode="auto">
          <a:xfrm>
            <a:off x="72644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92" name="Line 65"/>
          <p:cNvSpPr>
            <a:spLocks noChangeShapeType="1"/>
          </p:cNvSpPr>
          <p:nvPr/>
        </p:nvSpPr>
        <p:spPr bwMode="auto">
          <a:xfrm flipV="1">
            <a:off x="77279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Verifying a Re-encryption</a:t>
            </a:r>
          </a:p>
        </p:txBody>
      </p:sp>
      <p:sp>
        <p:nvSpPr>
          <p:cNvPr id="109594" name="Rectangle 3"/>
          <p:cNvSpPr>
            <a:spLocks noChangeArrowheads="1"/>
          </p:cNvSpPr>
          <p:nvPr/>
        </p:nvSpPr>
        <p:spPr bwMode="auto">
          <a:xfrm>
            <a:off x="914400" y="30670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595" name="Line 4"/>
          <p:cNvSpPr>
            <a:spLocks noChangeShapeType="1"/>
          </p:cNvSpPr>
          <p:nvPr/>
        </p:nvSpPr>
        <p:spPr bwMode="auto">
          <a:xfrm>
            <a:off x="9144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96" name="Line 5"/>
          <p:cNvSpPr>
            <a:spLocks noChangeShapeType="1"/>
          </p:cNvSpPr>
          <p:nvPr/>
        </p:nvSpPr>
        <p:spPr bwMode="auto">
          <a:xfrm flipV="1">
            <a:off x="13779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97" name="Rectangle 6"/>
          <p:cNvSpPr>
            <a:spLocks noChangeArrowheads="1"/>
          </p:cNvSpPr>
          <p:nvPr/>
        </p:nvSpPr>
        <p:spPr bwMode="auto">
          <a:xfrm>
            <a:off x="914400" y="39687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598" name="Line 7"/>
          <p:cNvSpPr>
            <a:spLocks noChangeShapeType="1"/>
          </p:cNvSpPr>
          <p:nvPr/>
        </p:nvSpPr>
        <p:spPr bwMode="auto">
          <a:xfrm>
            <a:off x="9144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599" name="Line 8"/>
          <p:cNvSpPr>
            <a:spLocks noChangeShapeType="1"/>
          </p:cNvSpPr>
          <p:nvPr/>
        </p:nvSpPr>
        <p:spPr bwMode="auto">
          <a:xfrm flipV="1">
            <a:off x="13779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600" name="Rectangle 9"/>
          <p:cNvSpPr>
            <a:spLocks noChangeArrowheads="1"/>
          </p:cNvSpPr>
          <p:nvPr/>
        </p:nvSpPr>
        <p:spPr bwMode="auto">
          <a:xfrm>
            <a:off x="914400" y="48196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601" name="Line 10"/>
          <p:cNvSpPr>
            <a:spLocks noChangeShapeType="1"/>
          </p:cNvSpPr>
          <p:nvPr/>
        </p:nvSpPr>
        <p:spPr bwMode="auto">
          <a:xfrm>
            <a:off x="9144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602" name="Line 11"/>
          <p:cNvSpPr>
            <a:spLocks noChangeShapeType="1"/>
          </p:cNvSpPr>
          <p:nvPr/>
        </p:nvSpPr>
        <p:spPr bwMode="auto">
          <a:xfrm flipV="1">
            <a:off x="13779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603" name="Rectangle 12"/>
          <p:cNvSpPr>
            <a:spLocks noChangeArrowheads="1"/>
          </p:cNvSpPr>
          <p:nvPr/>
        </p:nvSpPr>
        <p:spPr bwMode="auto">
          <a:xfrm>
            <a:off x="914400" y="57213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604" name="Line 13"/>
          <p:cNvSpPr>
            <a:spLocks noChangeShapeType="1"/>
          </p:cNvSpPr>
          <p:nvPr/>
        </p:nvSpPr>
        <p:spPr bwMode="auto">
          <a:xfrm>
            <a:off x="9144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605" name="Line 14"/>
          <p:cNvSpPr>
            <a:spLocks noChangeShapeType="1"/>
          </p:cNvSpPr>
          <p:nvPr/>
        </p:nvSpPr>
        <p:spPr bwMode="auto">
          <a:xfrm flipV="1">
            <a:off x="13779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606" name="Line 15"/>
          <p:cNvSpPr>
            <a:spLocks noChangeShapeType="1"/>
          </p:cNvSpPr>
          <p:nvPr/>
        </p:nvSpPr>
        <p:spPr bwMode="auto">
          <a:xfrm>
            <a:off x="1828800" y="3265488"/>
            <a:ext cx="13922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607" name="Line 16"/>
          <p:cNvSpPr>
            <a:spLocks noChangeShapeType="1"/>
          </p:cNvSpPr>
          <p:nvPr/>
        </p:nvSpPr>
        <p:spPr bwMode="auto">
          <a:xfrm>
            <a:off x="1828800" y="4167188"/>
            <a:ext cx="13922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608" name="Line 17"/>
          <p:cNvSpPr>
            <a:spLocks noChangeShapeType="1"/>
          </p:cNvSpPr>
          <p:nvPr/>
        </p:nvSpPr>
        <p:spPr bwMode="auto">
          <a:xfrm>
            <a:off x="1828800" y="5018088"/>
            <a:ext cx="13922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609" name="Line 18"/>
          <p:cNvSpPr>
            <a:spLocks noChangeShapeType="1"/>
          </p:cNvSpPr>
          <p:nvPr/>
        </p:nvSpPr>
        <p:spPr bwMode="auto">
          <a:xfrm>
            <a:off x="1828800" y="5916613"/>
            <a:ext cx="1392238" cy="3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610" name="Line 19"/>
          <p:cNvSpPr>
            <a:spLocks noChangeShapeType="1"/>
          </p:cNvSpPr>
          <p:nvPr/>
        </p:nvSpPr>
        <p:spPr bwMode="auto">
          <a:xfrm>
            <a:off x="5962650" y="32654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611" name="Line 20"/>
          <p:cNvSpPr>
            <a:spLocks noChangeShapeType="1"/>
          </p:cNvSpPr>
          <p:nvPr/>
        </p:nvSpPr>
        <p:spPr bwMode="auto">
          <a:xfrm>
            <a:off x="5962650" y="41671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612" name="Line 21"/>
          <p:cNvSpPr>
            <a:spLocks noChangeShapeType="1"/>
          </p:cNvSpPr>
          <p:nvPr/>
        </p:nvSpPr>
        <p:spPr bwMode="auto">
          <a:xfrm>
            <a:off x="5962650" y="50180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613" name="Line 22"/>
          <p:cNvSpPr>
            <a:spLocks noChangeShapeType="1"/>
          </p:cNvSpPr>
          <p:nvPr/>
        </p:nvSpPr>
        <p:spPr bwMode="auto">
          <a:xfrm>
            <a:off x="5962650" y="5919788"/>
            <a:ext cx="1285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614" name="Rectangle 35"/>
          <p:cNvSpPr>
            <a:spLocks noChangeArrowheads="1"/>
          </p:cNvSpPr>
          <p:nvPr/>
        </p:nvSpPr>
        <p:spPr bwMode="auto">
          <a:xfrm>
            <a:off x="3221038" y="2981325"/>
            <a:ext cx="2743200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  <p:grpSp>
        <p:nvGrpSpPr>
          <p:cNvPr id="1280036" name="Group 36"/>
          <p:cNvGrpSpPr>
            <a:grpSpLocks/>
          </p:cNvGrpSpPr>
          <p:nvPr/>
        </p:nvGrpSpPr>
        <p:grpSpPr bwMode="auto">
          <a:xfrm>
            <a:off x="3221038" y="3265488"/>
            <a:ext cx="2743200" cy="2654300"/>
            <a:chOff x="2029" y="2057"/>
            <a:chExt cx="1728" cy="1672"/>
          </a:xfrm>
        </p:grpSpPr>
        <p:sp>
          <p:nvSpPr>
            <p:cNvPr id="109620" name="Line 37"/>
            <p:cNvSpPr>
              <a:spLocks noChangeShapeType="1"/>
            </p:cNvSpPr>
            <p:nvPr/>
          </p:nvSpPr>
          <p:spPr bwMode="auto">
            <a:xfrm>
              <a:off x="2029" y="3161"/>
              <a:ext cx="172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21" name="Line 38"/>
            <p:cNvSpPr>
              <a:spLocks noChangeShapeType="1"/>
            </p:cNvSpPr>
            <p:nvPr/>
          </p:nvSpPr>
          <p:spPr bwMode="auto">
            <a:xfrm>
              <a:off x="2029" y="2057"/>
              <a:ext cx="1728" cy="56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22" name="Line 39"/>
            <p:cNvSpPr>
              <a:spLocks noChangeShapeType="1"/>
            </p:cNvSpPr>
            <p:nvPr/>
          </p:nvSpPr>
          <p:spPr bwMode="auto">
            <a:xfrm>
              <a:off x="2029" y="2625"/>
              <a:ext cx="1727" cy="110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23" name="Line 40"/>
            <p:cNvSpPr>
              <a:spLocks noChangeShapeType="1"/>
            </p:cNvSpPr>
            <p:nvPr/>
          </p:nvSpPr>
          <p:spPr bwMode="auto">
            <a:xfrm flipV="1">
              <a:off x="2029" y="2057"/>
              <a:ext cx="1727" cy="167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80041" name="Text Box 41"/>
          <p:cNvSpPr txBox="1">
            <a:spLocks noChangeArrowheads="1"/>
          </p:cNvSpPr>
          <p:nvPr/>
        </p:nvSpPr>
        <p:spPr bwMode="auto">
          <a:xfrm>
            <a:off x="857250" y="4133850"/>
            <a:ext cx="8572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27182818</a:t>
            </a:r>
          </a:p>
        </p:txBody>
      </p:sp>
      <p:sp>
        <p:nvSpPr>
          <p:cNvPr id="1280042" name="Text Box 42"/>
          <p:cNvSpPr txBox="1">
            <a:spLocks noChangeArrowheads="1"/>
          </p:cNvSpPr>
          <p:nvPr/>
        </p:nvSpPr>
        <p:spPr bwMode="auto">
          <a:xfrm>
            <a:off x="869950" y="3240088"/>
            <a:ext cx="857250" cy="2746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31415926</a:t>
            </a:r>
          </a:p>
        </p:txBody>
      </p:sp>
      <p:sp>
        <p:nvSpPr>
          <p:cNvPr id="1280043" name="Text Box 43"/>
          <p:cNvSpPr txBox="1">
            <a:spLocks noChangeArrowheads="1"/>
          </p:cNvSpPr>
          <p:nvPr/>
        </p:nvSpPr>
        <p:spPr bwMode="auto">
          <a:xfrm>
            <a:off x="855663" y="4978400"/>
            <a:ext cx="8572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16180339</a:t>
            </a:r>
          </a:p>
        </p:txBody>
      </p:sp>
      <p:sp>
        <p:nvSpPr>
          <p:cNvPr id="1280044" name="Text Box 44"/>
          <p:cNvSpPr txBox="1">
            <a:spLocks noChangeArrowheads="1"/>
          </p:cNvSpPr>
          <p:nvPr/>
        </p:nvSpPr>
        <p:spPr bwMode="auto">
          <a:xfrm>
            <a:off x="846138" y="5886450"/>
            <a:ext cx="85725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6600"/>
                </a:solidFill>
                <a:sym typeface="Wingdings" pitchFamily="2" charset="2"/>
              </a:rPr>
              <a:t>14142135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3000"/>
                                        <p:tgtEl>
                                          <p:spTgt spid="12800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80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3000"/>
                                        <p:tgtEl>
                                          <p:spTgt spid="1280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8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3000"/>
                                        <p:tgtEl>
                                          <p:spTgt spid="128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1" grpId="0"/>
      <p:bldP spid="1280042" grpId="0"/>
      <p:bldP spid="1280043" grpId="0"/>
      <p:bldP spid="1280044" grpId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07425" cy="1143000"/>
          </a:xfrm>
        </p:spPr>
        <p:txBody>
          <a:bodyPr/>
          <a:lstStyle/>
          <a:p>
            <a:r>
              <a:rPr lang="en-US" sz="4000" smtClean="0"/>
              <a:t>A Simple Verifiable Re-encryption Mix</a:t>
            </a:r>
          </a:p>
        </p:txBody>
      </p:sp>
      <p:grpSp>
        <p:nvGrpSpPr>
          <p:cNvPr id="1247235" name="Group 3"/>
          <p:cNvGrpSpPr>
            <a:grpSpLocks/>
          </p:cNvGrpSpPr>
          <p:nvPr/>
        </p:nvGrpSpPr>
        <p:grpSpPr bwMode="auto">
          <a:xfrm>
            <a:off x="1574800" y="3308350"/>
            <a:ext cx="914400" cy="3038475"/>
            <a:chOff x="992" y="1612"/>
            <a:chExt cx="576" cy="1914"/>
          </a:xfrm>
        </p:grpSpPr>
        <p:sp>
          <p:nvSpPr>
            <p:cNvPr id="110826" name="Rectangle 4"/>
            <p:cNvSpPr>
              <a:spLocks noChangeArrowheads="1"/>
            </p:cNvSpPr>
            <p:nvPr/>
          </p:nvSpPr>
          <p:spPr bwMode="auto">
            <a:xfrm>
              <a:off x="992" y="161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27" name="Line 5"/>
            <p:cNvSpPr>
              <a:spLocks noChangeShapeType="1"/>
            </p:cNvSpPr>
            <p:nvPr/>
          </p:nvSpPr>
          <p:spPr bwMode="auto">
            <a:xfrm>
              <a:off x="992" y="1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28" name="Line 6"/>
            <p:cNvSpPr>
              <a:spLocks noChangeShapeType="1"/>
            </p:cNvSpPr>
            <p:nvPr/>
          </p:nvSpPr>
          <p:spPr bwMode="auto">
            <a:xfrm flipV="1">
              <a:off x="1284" y="1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29" name="Rectangle 7"/>
            <p:cNvSpPr>
              <a:spLocks noChangeArrowheads="1"/>
            </p:cNvSpPr>
            <p:nvPr/>
          </p:nvSpPr>
          <p:spPr bwMode="auto">
            <a:xfrm>
              <a:off x="992" y="218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30" name="Line 8"/>
            <p:cNvSpPr>
              <a:spLocks noChangeShapeType="1"/>
            </p:cNvSpPr>
            <p:nvPr/>
          </p:nvSpPr>
          <p:spPr bwMode="auto">
            <a:xfrm>
              <a:off x="992" y="218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31" name="Line 9"/>
            <p:cNvSpPr>
              <a:spLocks noChangeShapeType="1"/>
            </p:cNvSpPr>
            <p:nvPr/>
          </p:nvSpPr>
          <p:spPr bwMode="auto">
            <a:xfrm flipV="1">
              <a:off x="1284" y="218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32" name="Rectangle 10"/>
            <p:cNvSpPr>
              <a:spLocks noChangeArrowheads="1"/>
            </p:cNvSpPr>
            <p:nvPr/>
          </p:nvSpPr>
          <p:spPr bwMode="auto">
            <a:xfrm>
              <a:off x="992" y="2716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33" name="Line 11"/>
            <p:cNvSpPr>
              <a:spLocks noChangeShapeType="1"/>
            </p:cNvSpPr>
            <p:nvPr/>
          </p:nvSpPr>
          <p:spPr bwMode="auto">
            <a:xfrm>
              <a:off x="992" y="2724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34" name="Line 12"/>
            <p:cNvSpPr>
              <a:spLocks noChangeShapeType="1"/>
            </p:cNvSpPr>
            <p:nvPr/>
          </p:nvSpPr>
          <p:spPr bwMode="auto">
            <a:xfrm flipV="1">
              <a:off x="1284" y="2724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35" name="Rectangle 13"/>
            <p:cNvSpPr>
              <a:spLocks noChangeArrowheads="1"/>
            </p:cNvSpPr>
            <p:nvPr/>
          </p:nvSpPr>
          <p:spPr bwMode="auto">
            <a:xfrm>
              <a:off x="992" y="328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36" name="Line 14"/>
            <p:cNvSpPr>
              <a:spLocks noChangeShapeType="1"/>
            </p:cNvSpPr>
            <p:nvPr/>
          </p:nvSpPr>
          <p:spPr bwMode="auto">
            <a:xfrm>
              <a:off x="992" y="329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37" name="Line 15"/>
            <p:cNvSpPr>
              <a:spLocks noChangeShapeType="1"/>
            </p:cNvSpPr>
            <p:nvPr/>
          </p:nvSpPr>
          <p:spPr bwMode="auto">
            <a:xfrm flipV="1">
              <a:off x="1284" y="329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248" name="Group 16"/>
          <p:cNvGrpSpPr>
            <a:grpSpLocks/>
          </p:cNvGrpSpPr>
          <p:nvPr/>
        </p:nvGrpSpPr>
        <p:grpSpPr bwMode="auto">
          <a:xfrm>
            <a:off x="6264275" y="3305175"/>
            <a:ext cx="914400" cy="3038475"/>
            <a:chOff x="3594" y="1930"/>
            <a:chExt cx="576" cy="1914"/>
          </a:xfrm>
        </p:grpSpPr>
        <p:sp>
          <p:nvSpPr>
            <p:cNvPr id="110814" name="Rectangle 17"/>
            <p:cNvSpPr>
              <a:spLocks noChangeArrowheads="1"/>
            </p:cNvSpPr>
            <p:nvPr/>
          </p:nvSpPr>
          <p:spPr bwMode="auto">
            <a:xfrm>
              <a:off x="3594" y="1930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15" name="Line 18"/>
            <p:cNvSpPr>
              <a:spLocks noChangeShapeType="1"/>
            </p:cNvSpPr>
            <p:nvPr/>
          </p:nvSpPr>
          <p:spPr bwMode="auto">
            <a:xfrm>
              <a:off x="3594" y="193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16" name="Line 19"/>
            <p:cNvSpPr>
              <a:spLocks noChangeShapeType="1"/>
            </p:cNvSpPr>
            <p:nvPr/>
          </p:nvSpPr>
          <p:spPr bwMode="auto">
            <a:xfrm flipV="1">
              <a:off x="3886" y="193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17" name="Rectangle 20"/>
            <p:cNvSpPr>
              <a:spLocks noChangeArrowheads="1"/>
            </p:cNvSpPr>
            <p:nvPr/>
          </p:nvSpPr>
          <p:spPr bwMode="auto">
            <a:xfrm>
              <a:off x="3594" y="2498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18" name="Line 21"/>
            <p:cNvSpPr>
              <a:spLocks noChangeShapeType="1"/>
            </p:cNvSpPr>
            <p:nvPr/>
          </p:nvSpPr>
          <p:spPr bwMode="auto">
            <a:xfrm>
              <a:off x="3594" y="250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19" name="Line 22"/>
            <p:cNvSpPr>
              <a:spLocks noChangeShapeType="1"/>
            </p:cNvSpPr>
            <p:nvPr/>
          </p:nvSpPr>
          <p:spPr bwMode="auto">
            <a:xfrm flipV="1">
              <a:off x="3886" y="250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20" name="Rectangle 23"/>
            <p:cNvSpPr>
              <a:spLocks noChangeArrowheads="1"/>
            </p:cNvSpPr>
            <p:nvPr/>
          </p:nvSpPr>
          <p:spPr bwMode="auto">
            <a:xfrm>
              <a:off x="3594" y="3034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21" name="Line 24"/>
            <p:cNvSpPr>
              <a:spLocks noChangeShapeType="1"/>
            </p:cNvSpPr>
            <p:nvPr/>
          </p:nvSpPr>
          <p:spPr bwMode="auto">
            <a:xfrm>
              <a:off x="3594" y="304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22" name="Line 25"/>
            <p:cNvSpPr>
              <a:spLocks noChangeShapeType="1"/>
            </p:cNvSpPr>
            <p:nvPr/>
          </p:nvSpPr>
          <p:spPr bwMode="auto">
            <a:xfrm flipV="1">
              <a:off x="3886" y="304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23" name="Rectangle 26"/>
            <p:cNvSpPr>
              <a:spLocks noChangeArrowheads="1"/>
            </p:cNvSpPr>
            <p:nvPr/>
          </p:nvSpPr>
          <p:spPr bwMode="auto">
            <a:xfrm>
              <a:off x="3594" y="3602"/>
              <a:ext cx="576" cy="242"/>
            </a:xfrm>
            <a:prstGeom prst="rect">
              <a:avLst/>
            </a:prstGeom>
            <a:solidFill>
              <a:srgbClr val="FF66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24" name="Line 27"/>
            <p:cNvSpPr>
              <a:spLocks noChangeShapeType="1"/>
            </p:cNvSpPr>
            <p:nvPr/>
          </p:nvSpPr>
          <p:spPr bwMode="auto">
            <a:xfrm>
              <a:off x="3594" y="361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25" name="Line 28"/>
            <p:cNvSpPr>
              <a:spLocks noChangeShapeType="1"/>
            </p:cNvSpPr>
            <p:nvPr/>
          </p:nvSpPr>
          <p:spPr bwMode="auto">
            <a:xfrm flipV="1">
              <a:off x="3886" y="361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261" name="Group 29"/>
          <p:cNvGrpSpPr>
            <a:grpSpLocks/>
          </p:cNvGrpSpPr>
          <p:nvPr/>
        </p:nvGrpSpPr>
        <p:grpSpPr bwMode="auto">
          <a:xfrm>
            <a:off x="2832100" y="1822450"/>
            <a:ext cx="463550" cy="1516063"/>
            <a:chOff x="4480" y="1940"/>
            <a:chExt cx="576" cy="1914"/>
          </a:xfrm>
        </p:grpSpPr>
        <p:sp>
          <p:nvSpPr>
            <p:cNvPr id="110802" name="Rectangle 30"/>
            <p:cNvSpPr>
              <a:spLocks noChangeArrowheads="1"/>
            </p:cNvSpPr>
            <p:nvPr/>
          </p:nvSpPr>
          <p:spPr bwMode="auto">
            <a:xfrm>
              <a:off x="4480" y="1940"/>
              <a:ext cx="576" cy="242"/>
            </a:xfrm>
            <a:prstGeom prst="rect">
              <a:avLst/>
            </a:prstGeom>
            <a:solidFill>
              <a:srgbClr val="0099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03" name="Line 31"/>
            <p:cNvSpPr>
              <a:spLocks noChangeShapeType="1"/>
            </p:cNvSpPr>
            <p:nvPr/>
          </p:nvSpPr>
          <p:spPr bwMode="auto">
            <a:xfrm>
              <a:off x="4480" y="194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04" name="Line 32"/>
            <p:cNvSpPr>
              <a:spLocks noChangeShapeType="1"/>
            </p:cNvSpPr>
            <p:nvPr/>
          </p:nvSpPr>
          <p:spPr bwMode="auto">
            <a:xfrm flipV="1">
              <a:off x="4772" y="194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05" name="Rectangle 33"/>
            <p:cNvSpPr>
              <a:spLocks noChangeArrowheads="1"/>
            </p:cNvSpPr>
            <p:nvPr/>
          </p:nvSpPr>
          <p:spPr bwMode="auto">
            <a:xfrm>
              <a:off x="4480" y="2508"/>
              <a:ext cx="576" cy="242"/>
            </a:xfrm>
            <a:prstGeom prst="rect">
              <a:avLst/>
            </a:prstGeom>
            <a:solidFill>
              <a:srgbClr val="0099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06" name="Line 34"/>
            <p:cNvSpPr>
              <a:spLocks noChangeShapeType="1"/>
            </p:cNvSpPr>
            <p:nvPr/>
          </p:nvSpPr>
          <p:spPr bwMode="auto">
            <a:xfrm>
              <a:off x="4480" y="251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07" name="Line 35"/>
            <p:cNvSpPr>
              <a:spLocks noChangeShapeType="1"/>
            </p:cNvSpPr>
            <p:nvPr/>
          </p:nvSpPr>
          <p:spPr bwMode="auto">
            <a:xfrm flipV="1">
              <a:off x="4772" y="251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08" name="Rectangle 36"/>
            <p:cNvSpPr>
              <a:spLocks noChangeArrowheads="1"/>
            </p:cNvSpPr>
            <p:nvPr/>
          </p:nvSpPr>
          <p:spPr bwMode="auto">
            <a:xfrm>
              <a:off x="4480" y="3044"/>
              <a:ext cx="576" cy="242"/>
            </a:xfrm>
            <a:prstGeom prst="rect">
              <a:avLst/>
            </a:prstGeom>
            <a:solidFill>
              <a:srgbClr val="0099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09" name="Line 37"/>
            <p:cNvSpPr>
              <a:spLocks noChangeShapeType="1"/>
            </p:cNvSpPr>
            <p:nvPr/>
          </p:nvSpPr>
          <p:spPr bwMode="auto">
            <a:xfrm>
              <a:off x="4480" y="305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10" name="Line 38"/>
            <p:cNvSpPr>
              <a:spLocks noChangeShapeType="1"/>
            </p:cNvSpPr>
            <p:nvPr/>
          </p:nvSpPr>
          <p:spPr bwMode="auto">
            <a:xfrm flipV="1">
              <a:off x="4772" y="305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11" name="Rectangle 39"/>
            <p:cNvSpPr>
              <a:spLocks noChangeArrowheads="1"/>
            </p:cNvSpPr>
            <p:nvPr/>
          </p:nvSpPr>
          <p:spPr bwMode="auto">
            <a:xfrm>
              <a:off x="4480" y="3612"/>
              <a:ext cx="576" cy="242"/>
            </a:xfrm>
            <a:prstGeom prst="rect">
              <a:avLst/>
            </a:prstGeom>
            <a:solidFill>
              <a:srgbClr val="0099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12" name="Line 40"/>
            <p:cNvSpPr>
              <a:spLocks noChangeShapeType="1"/>
            </p:cNvSpPr>
            <p:nvPr/>
          </p:nvSpPr>
          <p:spPr bwMode="auto">
            <a:xfrm>
              <a:off x="4480" y="3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13" name="Line 41"/>
            <p:cNvSpPr>
              <a:spLocks noChangeShapeType="1"/>
            </p:cNvSpPr>
            <p:nvPr/>
          </p:nvSpPr>
          <p:spPr bwMode="auto">
            <a:xfrm flipV="1">
              <a:off x="4772" y="3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274" name="Group 42"/>
          <p:cNvGrpSpPr>
            <a:grpSpLocks/>
          </p:cNvGrpSpPr>
          <p:nvPr/>
        </p:nvGrpSpPr>
        <p:grpSpPr bwMode="auto">
          <a:xfrm>
            <a:off x="3530600" y="2076450"/>
            <a:ext cx="463550" cy="1516063"/>
            <a:chOff x="1856" y="1124"/>
            <a:chExt cx="292" cy="955"/>
          </a:xfrm>
        </p:grpSpPr>
        <p:sp>
          <p:nvSpPr>
            <p:cNvPr id="110790" name="Rectangle 43"/>
            <p:cNvSpPr>
              <a:spLocks noChangeArrowheads="1"/>
            </p:cNvSpPr>
            <p:nvPr/>
          </p:nvSpPr>
          <p:spPr bwMode="auto">
            <a:xfrm>
              <a:off x="1856" y="1124"/>
              <a:ext cx="292" cy="121"/>
            </a:xfrm>
            <a:prstGeom prst="rect">
              <a:avLst/>
            </a:prstGeom>
            <a:solidFill>
              <a:srgbClr val="66FF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91" name="Line 44"/>
            <p:cNvSpPr>
              <a:spLocks noChangeShapeType="1"/>
            </p:cNvSpPr>
            <p:nvPr/>
          </p:nvSpPr>
          <p:spPr bwMode="auto">
            <a:xfrm>
              <a:off x="1856" y="1128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92" name="Line 45"/>
            <p:cNvSpPr>
              <a:spLocks noChangeShapeType="1"/>
            </p:cNvSpPr>
            <p:nvPr/>
          </p:nvSpPr>
          <p:spPr bwMode="auto">
            <a:xfrm flipV="1">
              <a:off x="2004" y="1128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93" name="Rectangle 46"/>
            <p:cNvSpPr>
              <a:spLocks noChangeArrowheads="1"/>
            </p:cNvSpPr>
            <p:nvPr/>
          </p:nvSpPr>
          <p:spPr bwMode="auto">
            <a:xfrm>
              <a:off x="1856" y="1407"/>
              <a:ext cx="292" cy="121"/>
            </a:xfrm>
            <a:prstGeom prst="rect">
              <a:avLst/>
            </a:prstGeom>
            <a:solidFill>
              <a:srgbClr val="66FF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94" name="Line 47"/>
            <p:cNvSpPr>
              <a:spLocks noChangeShapeType="1"/>
            </p:cNvSpPr>
            <p:nvPr/>
          </p:nvSpPr>
          <p:spPr bwMode="auto">
            <a:xfrm>
              <a:off x="1856" y="1411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95" name="Line 48"/>
            <p:cNvSpPr>
              <a:spLocks noChangeShapeType="1"/>
            </p:cNvSpPr>
            <p:nvPr/>
          </p:nvSpPr>
          <p:spPr bwMode="auto">
            <a:xfrm flipV="1">
              <a:off x="2004" y="1411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96" name="Rectangle 49"/>
            <p:cNvSpPr>
              <a:spLocks noChangeArrowheads="1"/>
            </p:cNvSpPr>
            <p:nvPr/>
          </p:nvSpPr>
          <p:spPr bwMode="auto">
            <a:xfrm>
              <a:off x="1856" y="1675"/>
              <a:ext cx="292" cy="121"/>
            </a:xfrm>
            <a:prstGeom prst="rect">
              <a:avLst/>
            </a:prstGeom>
            <a:solidFill>
              <a:srgbClr val="66FF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97" name="Line 50"/>
            <p:cNvSpPr>
              <a:spLocks noChangeShapeType="1"/>
            </p:cNvSpPr>
            <p:nvPr/>
          </p:nvSpPr>
          <p:spPr bwMode="auto">
            <a:xfrm>
              <a:off x="1856" y="1679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98" name="Line 51"/>
            <p:cNvSpPr>
              <a:spLocks noChangeShapeType="1"/>
            </p:cNvSpPr>
            <p:nvPr/>
          </p:nvSpPr>
          <p:spPr bwMode="auto">
            <a:xfrm flipV="1">
              <a:off x="2004" y="1679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99" name="Rectangle 52"/>
            <p:cNvSpPr>
              <a:spLocks noChangeArrowheads="1"/>
            </p:cNvSpPr>
            <p:nvPr/>
          </p:nvSpPr>
          <p:spPr bwMode="auto">
            <a:xfrm>
              <a:off x="1856" y="1958"/>
              <a:ext cx="292" cy="121"/>
            </a:xfrm>
            <a:prstGeom prst="rect">
              <a:avLst/>
            </a:prstGeom>
            <a:solidFill>
              <a:srgbClr val="66FFFF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800" name="Line 53"/>
            <p:cNvSpPr>
              <a:spLocks noChangeShapeType="1"/>
            </p:cNvSpPr>
            <p:nvPr/>
          </p:nvSpPr>
          <p:spPr bwMode="auto">
            <a:xfrm>
              <a:off x="1856" y="1962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801" name="Line 54"/>
            <p:cNvSpPr>
              <a:spLocks noChangeShapeType="1"/>
            </p:cNvSpPr>
            <p:nvPr/>
          </p:nvSpPr>
          <p:spPr bwMode="auto">
            <a:xfrm flipV="1">
              <a:off x="2004" y="1962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287" name="Group 55"/>
          <p:cNvGrpSpPr>
            <a:grpSpLocks/>
          </p:cNvGrpSpPr>
          <p:nvPr/>
        </p:nvGrpSpPr>
        <p:grpSpPr bwMode="auto">
          <a:xfrm>
            <a:off x="4191000" y="2355850"/>
            <a:ext cx="463550" cy="1516063"/>
            <a:chOff x="4480" y="1940"/>
            <a:chExt cx="576" cy="1914"/>
          </a:xfrm>
        </p:grpSpPr>
        <p:sp>
          <p:nvSpPr>
            <p:cNvPr id="110778" name="Rectangle 56"/>
            <p:cNvSpPr>
              <a:spLocks noChangeArrowheads="1"/>
            </p:cNvSpPr>
            <p:nvPr/>
          </p:nvSpPr>
          <p:spPr bwMode="auto">
            <a:xfrm>
              <a:off x="4480" y="1940"/>
              <a:ext cx="576" cy="242"/>
            </a:xfrm>
            <a:prstGeom prst="rect">
              <a:avLst/>
            </a:prstGeom>
            <a:solidFill>
              <a:srgbClr val="FF99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79" name="Line 57"/>
            <p:cNvSpPr>
              <a:spLocks noChangeShapeType="1"/>
            </p:cNvSpPr>
            <p:nvPr/>
          </p:nvSpPr>
          <p:spPr bwMode="auto">
            <a:xfrm>
              <a:off x="4480" y="194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80" name="Line 58"/>
            <p:cNvSpPr>
              <a:spLocks noChangeShapeType="1"/>
            </p:cNvSpPr>
            <p:nvPr/>
          </p:nvSpPr>
          <p:spPr bwMode="auto">
            <a:xfrm flipV="1">
              <a:off x="4772" y="194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81" name="Rectangle 59"/>
            <p:cNvSpPr>
              <a:spLocks noChangeArrowheads="1"/>
            </p:cNvSpPr>
            <p:nvPr/>
          </p:nvSpPr>
          <p:spPr bwMode="auto">
            <a:xfrm>
              <a:off x="4480" y="2508"/>
              <a:ext cx="576" cy="242"/>
            </a:xfrm>
            <a:prstGeom prst="rect">
              <a:avLst/>
            </a:prstGeom>
            <a:solidFill>
              <a:srgbClr val="FF99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82" name="Line 60"/>
            <p:cNvSpPr>
              <a:spLocks noChangeShapeType="1"/>
            </p:cNvSpPr>
            <p:nvPr/>
          </p:nvSpPr>
          <p:spPr bwMode="auto">
            <a:xfrm>
              <a:off x="4480" y="251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83" name="Line 61"/>
            <p:cNvSpPr>
              <a:spLocks noChangeShapeType="1"/>
            </p:cNvSpPr>
            <p:nvPr/>
          </p:nvSpPr>
          <p:spPr bwMode="auto">
            <a:xfrm flipV="1">
              <a:off x="4772" y="251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84" name="Rectangle 62"/>
            <p:cNvSpPr>
              <a:spLocks noChangeArrowheads="1"/>
            </p:cNvSpPr>
            <p:nvPr/>
          </p:nvSpPr>
          <p:spPr bwMode="auto">
            <a:xfrm>
              <a:off x="4480" y="3044"/>
              <a:ext cx="576" cy="242"/>
            </a:xfrm>
            <a:prstGeom prst="rect">
              <a:avLst/>
            </a:prstGeom>
            <a:solidFill>
              <a:srgbClr val="FF99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85" name="Line 63"/>
            <p:cNvSpPr>
              <a:spLocks noChangeShapeType="1"/>
            </p:cNvSpPr>
            <p:nvPr/>
          </p:nvSpPr>
          <p:spPr bwMode="auto">
            <a:xfrm>
              <a:off x="4480" y="305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86" name="Line 64"/>
            <p:cNvSpPr>
              <a:spLocks noChangeShapeType="1"/>
            </p:cNvSpPr>
            <p:nvPr/>
          </p:nvSpPr>
          <p:spPr bwMode="auto">
            <a:xfrm flipV="1">
              <a:off x="4772" y="305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87" name="Rectangle 65"/>
            <p:cNvSpPr>
              <a:spLocks noChangeArrowheads="1"/>
            </p:cNvSpPr>
            <p:nvPr/>
          </p:nvSpPr>
          <p:spPr bwMode="auto">
            <a:xfrm>
              <a:off x="4480" y="3612"/>
              <a:ext cx="576" cy="242"/>
            </a:xfrm>
            <a:prstGeom prst="rect">
              <a:avLst/>
            </a:prstGeom>
            <a:solidFill>
              <a:srgbClr val="FF99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88" name="Line 66"/>
            <p:cNvSpPr>
              <a:spLocks noChangeShapeType="1"/>
            </p:cNvSpPr>
            <p:nvPr/>
          </p:nvSpPr>
          <p:spPr bwMode="auto">
            <a:xfrm>
              <a:off x="4480" y="3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89" name="Line 67"/>
            <p:cNvSpPr>
              <a:spLocks noChangeShapeType="1"/>
            </p:cNvSpPr>
            <p:nvPr/>
          </p:nvSpPr>
          <p:spPr bwMode="auto">
            <a:xfrm flipV="1">
              <a:off x="4772" y="3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300" name="Group 68"/>
          <p:cNvGrpSpPr>
            <a:grpSpLocks/>
          </p:cNvGrpSpPr>
          <p:nvPr/>
        </p:nvGrpSpPr>
        <p:grpSpPr bwMode="auto">
          <a:xfrm>
            <a:off x="4889500" y="2609850"/>
            <a:ext cx="463550" cy="1516063"/>
            <a:chOff x="1856" y="1124"/>
            <a:chExt cx="292" cy="955"/>
          </a:xfrm>
        </p:grpSpPr>
        <p:sp>
          <p:nvSpPr>
            <p:cNvPr id="110766" name="Rectangle 69"/>
            <p:cNvSpPr>
              <a:spLocks noChangeArrowheads="1"/>
            </p:cNvSpPr>
            <p:nvPr/>
          </p:nvSpPr>
          <p:spPr bwMode="auto">
            <a:xfrm>
              <a:off x="1856" y="1124"/>
              <a:ext cx="292" cy="121"/>
            </a:xfrm>
            <a:prstGeom prst="rect">
              <a:avLst/>
            </a:prstGeom>
            <a:solidFill>
              <a:srgbClr val="996633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67" name="Line 70"/>
            <p:cNvSpPr>
              <a:spLocks noChangeShapeType="1"/>
            </p:cNvSpPr>
            <p:nvPr/>
          </p:nvSpPr>
          <p:spPr bwMode="auto">
            <a:xfrm>
              <a:off x="1856" y="1128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68" name="Line 71"/>
            <p:cNvSpPr>
              <a:spLocks noChangeShapeType="1"/>
            </p:cNvSpPr>
            <p:nvPr/>
          </p:nvSpPr>
          <p:spPr bwMode="auto">
            <a:xfrm flipV="1">
              <a:off x="2004" y="1128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69" name="Rectangle 72"/>
            <p:cNvSpPr>
              <a:spLocks noChangeArrowheads="1"/>
            </p:cNvSpPr>
            <p:nvPr/>
          </p:nvSpPr>
          <p:spPr bwMode="auto">
            <a:xfrm>
              <a:off x="1856" y="1407"/>
              <a:ext cx="292" cy="121"/>
            </a:xfrm>
            <a:prstGeom prst="rect">
              <a:avLst/>
            </a:prstGeom>
            <a:solidFill>
              <a:srgbClr val="996633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70" name="Line 73"/>
            <p:cNvSpPr>
              <a:spLocks noChangeShapeType="1"/>
            </p:cNvSpPr>
            <p:nvPr/>
          </p:nvSpPr>
          <p:spPr bwMode="auto">
            <a:xfrm>
              <a:off x="1856" y="1411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71" name="Line 74"/>
            <p:cNvSpPr>
              <a:spLocks noChangeShapeType="1"/>
            </p:cNvSpPr>
            <p:nvPr/>
          </p:nvSpPr>
          <p:spPr bwMode="auto">
            <a:xfrm flipV="1">
              <a:off x="2004" y="1411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72" name="Rectangle 75"/>
            <p:cNvSpPr>
              <a:spLocks noChangeArrowheads="1"/>
            </p:cNvSpPr>
            <p:nvPr/>
          </p:nvSpPr>
          <p:spPr bwMode="auto">
            <a:xfrm>
              <a:off x="1856" y="1675"/>
              <a:ext cx="292" cy="121"/>
            </a:xfrm>
            <a:prstGeom prst="rect">
              <a:avLst/>
            </a:prstGeom>
            <a:solidFill>
              <a:srgbClr val="996633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73" name="Line 76"/>
            <p:cNvSpPr>
              <a:spLocks noChangeShapeType="1"/>
            </p:cNvSpPr>
            <p:nvPr/>
          </p:nvSpPr>
          <p:spPr bwMode="auto">
            <a:xfrm>
              <a:off x="1856" y="1679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74" name="Line 77"/>
            <p:cNvSpPr>
              <a:spLocks noChangeShapeType="1"/>
            </p:cNvSpPr>
            <p:nvPr/>
          </p:nvSpPr>
          <p:spPr bwMode="auto">
            <a:xfrm flipV="1">
              <a:off x="2004" y="1679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75" name="Rectangle 78"/>
            <p:cNvSpPr>
              <a:spLocks noChangeArrowheads="1"/>
            </p:cNvSpPr>
            <p:nvPr/>
          </p:nvSpPr>
          <p:spPr bwMode="auto">
            <a:xfrm>
              <a:off x="1856" y="1958"/>
              <a:ext cx="292" cy="121"/>
            </a:xfrm>
            <a:prstGeom prst="rect">
              <a:avLst/>
            </a:prstGeom>
            <a:solidFill>
              <a:srgbClr val="996633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76" name="Line 79"/>
            <p:cNvSpPr>
              <a:spLocks noChangeShapeType="1"/>
            </p:cNvSpPr>
            <p:nvPr/>
          </p:nvSpPr>
          <p:spPr bwMode="auto">
            <a:xfrm>
              <a:off x="1856" y="1962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77" name="Line 80"/>
            <p:cNvSpPr>
              <a:spLocks noChangeShapeType="1"/>
            </p:cNvSpPr>
            <p:nvPr/>
          </p:nvSpPr>
          <p:spPr bwMode="auto">
            <a:xfrm flipV="1">
              <a:off x="2004" y="1962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313" name="Group 81"/>
          <p:cNvGrpSpPr>
            <a:grpSpLocks/>
          </p:cNvGrpSpPr>
          <p:nvPr/>
        </p:nvGrpSpPr>
        <p:grpSpPr bwMode="auto">
          <a:xfrm>
            <a:off x="3111500" y="4044950"/>
            <a:ext cx="463550" cy="1516063"/>
            <a:chOff x="4480" y="1940"/>
            <a:chExt cx="576" cy="1914"/>
          </a:xfrm>
        </p:grpSpPr>
        <p:sp>
          <p:nvSpPr>
            <p:cNvPr id="110754" name="Rectangle 82"/>
            <p:cNvSpPr>
              <a:spLocks noChangeArrowheads="1"/>
            </p:cNvSpPr>
            <p:nvPr/>
          </p:nvSpPr>
          <p:spPr bwMode="auto">
            <a:xfrm>
              <a:off x="4480" y="1940"/>
              <a:ext cx="576" cy="242"/>
            </a:xfrm>
            <a:prstGeom prst="rect">
              <a:avLst/>
            </a:prstGeom>
            <a:solidFill>
              <a:srgbClr val="80008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55" name="Line 83"/>
            <p:cNvSpPr>
              <a:spLocks noChangeShapeType="1"/>
            </p:cNvSpPr>
            <p:nvPr/>
          </p:nvSpPr>
          <p:spPr bwMode="auto">
            <a:xfrm>
              <a:off x="4480" y="194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6" name="Line 84"/>
            <p:cNvSpPr>
              <a:spLocks noChangeShapeType="1"/>
            </p:cNvSpPr>
            <p:nvPr/>
          </p:nvSpPr>
          <p:spPr bwMode="auto">
            <a:xfrm flipV="1">
              <a:off x="4772" y="194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7" name="Rectangle 85"/>
            <p:cNvSpPr>
              <a:spLocks noChangeArrowheads="1"/>
            </p:cNvSpPr>
            <p:nvPr/>
          </p:nvSpPr>
          <p:spPr bwMode="auto">
            <a:xfrm>
              <a:off x="4480" y="2508"/>
              <a:ext cx="576" cy="242"/>
            </a:xfrm>
            <a:prstGeom prst="rect">
              <a:avLst/>
            </a:prstGeom>
            <a:solidFill>
              <a:srgbClr val="80008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58" name="Line 86"/>
            <p:cNvSpPr>
              <a:spLocks noChangeShapeType="1"/>
            </p:cNvSpPr>
            <p:nvPr/>
          </p:nvSpPr>
          <p:spPr bwMode="auto">
            <a:xfrm>
              <a:off x="4480" y="251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9" name="Line 87"/>
            <p:cNvSpPr>
              <a:spLocks noChangeShapeType="1"/>
            </p:cNvSpPr>
            <p:nvPr/>
          </p:nvSpPr>
          <p:spPr bwMode="auto">
            <a:xfrm flipV="1">
              <a:off x="4772" y="251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60" name="Rectangle 88"/>
            <p:cNvSpPr>
              <a:spLocks noChangeArrowheads="1"/>
            </p:cNvSpPr>
            <p:nvPr/>
          </p:nvSpPr>
          <p:spPr bwMode="auto">
            <a:xfrm>
              <a:off x="4480" y="3044"/>
              <a:ext cx="576" cy="242"/>
            </a:xfrm>
            <a:prstGeom prst="rect">
              <a:avLst/>
            </a:prstGeom>
            <a:solidFill>
              <a:srgbClr val="80008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61" name="Line 89"/>
            <p:cNvSpPr>
              <a:spLocks noChangeShapeType="1"/>
            </p:cNvSpPr>
            <p:nvPr/>
          </p:nvSpPr>
          <p:spPr bwMode="auto">
            <a:xfrm>
              <a:off x="4480" y="305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62" name="Line 90"/>
            <p:cNvSpPr>
              <a:spLocks noChangeShapeType="1"/>
            </p:cNvSpPr>
            <p:nvPr/>
          </p:nvSpPr>
          <p:spPr bwMode="auto">
            <a:xfrm flipV="1">
              <a:off x="4772" y="305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63" name="Rectangle 91"/>
            <p:cNvSpPr>
              <a:spLocks noChangeArrowheads="1"/>
            </p:cNvSpPr>
            <p:nvPr/>
          </p:nvSpPr>
          <p:spPr bwMode="auto">
            <a:xfrm>
              <a:off x="4480" y="3612"/>
              <a:ext cx="576" cy="242"/>
            </a:xfrm>
            <a:prstGeom prst="rect">
              <a:avLst/>
            </a:prstGeom>
            <a:solidFill>
              <a:srgbClr val="80008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64" name="Line 92"/>
            <p:cNvSpPr>
              <a:spLocks noChangeShapeType="1"/>
            </p:cNvSpPr>
            <p:nvPr/>
          </p:nvSpPr>
          <p:spPr bwMode="auto">
            <a:xfrm>
              <a:off x="4480" y="3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65" name="Line 93"/>
            <p:cNvSpPr>
              <a:spLocks noChangeShapeType="1"/>
            </p:cNvSpPr>
            <p:nvPr/>
          </p:nvSpPr>
          <p:spPr bwMode="auto">
            <a:xfrm flipV="1">
              <a:off x="4772" y="3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326" name="Group 94"/>
          <p:cNvGrpSpPr>
            <a:grpSpLocks/>
          </p:cNvGrpSpPr>
          <p:nvPr/>
        </p:nvGrpSpPr>
        <p:grpSpPr bwMode="auto">
          <a:xfrm>
            <a:off x="3810000" y="4298950"/>
            <a:ext cx="463550" cy="1516063"/>
            <a:chOff x="1856" y="1124"/>
            <a:chExt cx="292" cy="955"/>
          </a:xfrm>
        </p:grpSpPr>
        <p:sp>
          <p:nvSpPr>
            <p:cNvPr id="110742" name="Rectangle 95"/>
            <p:cNvSpPr>
              <a:spLocks noChangeArrowheads="1"/>
            </p:cNvSpPr>
            <p:nvPr/>
          </p:nvSpPr>
          <p:spPr bwMode="auto">
            <a:xfrm>
              <a:off x="1856" y="1124"/>
              <a:ext cx="292" cy="121"/>
            </a:xfrm>
            <a:prstGeom prst="rect">
              <a:avLst/>
            </a:prstGeom>
            <a:solidFill>
              <a:srgbClr val="99FF66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43" name="Line 96"/>
            <p:cNvSpPr>
              <a:spLocks noChangeShapeType="1"/>
            </p:cNvSpPr>
            <p:nvPr/>
          </p:nvSpPr>
          <p:spPr bwMode="auto">
            <a:xfrm>
              <a:off x="1856" y="1128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44" name="Line 97"/>
            <p:cNvSpPr>
              <a:spLocks noChangeShapeType="1"/>
            </p:cNvSpPr>
            <p:nvPr/>
          </p:nvSpPr>
          <p:spPr bwMode="auto">
            <a:xfrm flipV="1">
              <a:off x="2004" y="1128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45" name="Rectangle 98"/>
            <p:cNvSpPr>
              <a:spLocks noChangeArrowheads="1"/>
            </p:cNvSpPr>
            <p:nvPr/>
          </p:nvSpPr>
          <p:spPr bwMode="auto">
            <a:xfrm>
              <a:off x="1856" y="1407"/>
              <a:ext cx="292" cy="121"/>
            </a:xfrm>
            <a:prstGeom prst="rect">
              <a:avLst/>
            </a:prstGeom>
            <a:solidFill>
              <a:srgbClr val="99FF66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46" name="Line 99"/>
            <p:cNvSpPr>
              <a:spLocks noChangeShapeType="1"/>
            </p:cNvSpPr>
            <p:nvPr/>
          </p:nvSpPr>
          <p:spPr bwMode="auto">
            <a:xfrm>
              <a:off x="1856" y="1411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47" name="Line 100"/>
            <p:cNvSpPr>
              <a:spLocks noChangeShapeType="1"/>
            </p:cNvSpPr>
            <p:nvPr/>
          </p:nvSpPr>
          <p:spPr bwMode="auto">
            <a:xfrm flipV="1">
              <a:off x="2004" y="1411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48" name="Rectangle 101"/>
            <p:cNvSpPr>
              <a:spLocks noChangeArrowheads="1"/>
            </p:cNvSpPr>
            <p:nvPr/>
          </p:nvSpPr>
          <p:spPr bwMode="auto">
            <a:xfrm>
              <a:off x="1856" y="1675"/>
              <a:ext cx="292" cy="121"/>
            </a:xfrm>
            <a:prstGeom prst="rect">
              <a:avLst/>
            </a:prstGeom>
            <a:solidFill>
              <a:srgbClr val="99FF66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49" name="Line 102"/>
            <p:cNvSpPr>
              <a:spLocks noChangeShapeType="1"/>
            </p:cNvSpPr>
            <p:nvPr/>
          </p:nvSpPr>
          <p:spPr bwMode="auto">
            <a:xfrm>
              <a:off x="1856" y="1679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0" name="Line 103"/>
            <p:cNvSpPr>
              <a:spLocks noChangeShapeType="1"/>
            </p:cNvSpPr>
            <p:nvPr/>
          </p:nvSpPr>
          <p:spPr bwMode="auto">
            <a:xfrm flipV="1">
              <a:off x="2004" y="1679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1" name="Rectangle 104"/>
            <p:cNvSpPr>
              <a:spLocks noChangeArrowheads="1"/>
            </p:cNvSpPr>
            <p:nvPr/>
          </p:nvSpPr>
          <p:spPr bwMode="auto">
            <a:xfrm>
              <a:off x="1856" y="1958"/>
              <a:ext cx="292" cy="121"/>
            </a:xfrm>
            <a:prstGeom prst="rect">
              <a:avLst/>
            </a:prstGeom>
            <a:solidFill>
              <a:srgbClr val="99FF66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52" name="Line 105"/>
            <p:cNvSpPr>
              <a:spLocks noChangeShapeType="1"/>
            </p:cNvSpPr>
            <p:nvPr/>
          </p:nvSpPr>
          <p:spPr bwMode="auto">
            <a:xfrm>
              <a:off x="1856" y="1962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3" name="Line 106"/>
            <p:cNvSpPr>
              <a:spLocks noChangeShapeType="1"/>
            </p:cNvSpPr>
            <p:nvPr/>
          </p:nvSpPr>
          <p:spPr bwMode="auto">
            <a:xfrm flipV="1">
              <a:off x="2004" y="1962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339" name="Group 107"/>
          <p:cNvGrpSpPr>
            <a:grpSpLocks/>
          </p:cNvGrpSpPr>
          <p:nvPr/>
        </p:nvGrpSpPr>
        <p:grpSpPr bwMode="auto">
          <a:xfrm>
            <a:off x="4470400" y="4578350"/>
            <a:ext cx="463550" cy="1516063"/>
            <a:chOff x="4480" y="1940"/>
            <a:chExt cx="576" cy="1914"/>
          </a:xfrm>
        </p:grpSpPr>
        <p:sp>
          <p:nvSpPr>
            <p:cNvPr id="110730" name="Rectangle 108"/>
            <p:cNvSpPr>
              <a:spLocks noChangeArrowheads="1"/>
            </p:cNvSpPr>
            <p:nvPr/>
          </p:nvSpPr>
          <p:spPr bwMode="auto">
            <a:xfrm>
              <a:off x="4480" y="1940"/>
              <a:ext cx="576" cy="242"/>
            </a:xfrm>
            <a:prstGeom prst="rect">
              <a:avLst/>
            </a:prstGeom>
            <a:solidFill>
              <a:srgbClr val="0099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31" name="Line 109"/>
            <p:cNvSpPr>
              <a:spLocks noChangeShapeType="1"/>
            </p:cNvSpPr>
            <p:nvPr/>
          </p:nvSpPr>
          <p:spPr bwMode="auto">
            <a:xfrm>
              <a:off x="4480" y="194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32" name="Line 110"/>
            <p:cNvSpPr>
              <a:spLocks noChangeShapeType="1"/>
            </p:cNvSpPr>
            <p:nvPr/>
          </p:nvSpPr>
          <p:spPr bwMode="auto">
            <a:xfrm flipV="1">
              <a:off x="4772" y="194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33" name="Rectangle 111"/>
            <p:cNvSpPr>
              <a:spLocks noChangeArrowheads="1"/>
            </p:cNvSpPr>
            <p:nvPr/>
          </p:nvSpPr>
          <p:spPr bwMode="auto">
            <a:xfrm>
              <a:off x="4480" y="2508"/>
              <a:ext cx="576" cy="242"/>
            </a:xfrm>
            <a:prstGeom prst="rect">
              <a:avLst/>
            </a:prstGeom>
            <a:solidFill>
              <a:srgbClr val="0099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34" name="Line 112"/>
            <p:cNvSpPr>
              <a:spLocks noChangeShapeType="1"/>
            </p:cNvSpPr>
            <p:nvPr/>
          </p:nvSpPr>
          <p:spPr bwMode="auto">
            <a:xfrm>
              <a:off x="4480" y="251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35" name="Line 113"/>
            <p:cNvSpPr>
              <a:spLocks noChangeShapeType="1"/>
            </p:cNvSpPr>
            <p:nvPr/>
          </p:nvSpPr>
          <p:spPr bwMode="auto">
            <a:xfrm flipV="1">
              <a:off x="4772" y="251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36" name="Rectangle 114"/>
            <p:cNvSpPr>
              <a:spLocks noChangeArrowheads="1"/>
            </p:cNvSpPr>
            <p:nvPr/>
          </p:nvSpPr>
          <p:spPr bwMode="auto">
            <a:xfrm>
              <a:off x="4480" y="3044"/>
              <a:ext cx="576" cy="242"/>
            </a:xfrm>
            <a:prstGeom prst="rect">
              <a:avLst/>
            </a:prstGeom>
            <a:solidFill>
              <a:srgbClr val="0099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37" name="Line 115"/>
            <p:cNvSpPr>
              <a:spLocks noChangeShapeType="1"/>
            </p:cNvSpPr>
            <p:nvPr/>
          </p:nvSpPr>
          <p:spPr bwMode="auto">
            <a:xfrm>
              <a:off x="4480" y="305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38" name="Line 116"/>
            <p:cNvSpPr>
              <a:spLocks noChangeShapeType="1"/>
            </p:cNvSpPr>
            <p:nvPr/>
          </p:nvSpPr>
          <p:spPr bwMode="auto">
            <a:xfrm flipV="1">
              <a:off x="4772" y="305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39" name="Rectangle 117"/>
            <p:cNvSpPr>
              <a:spLocks noChangeArrowheads="1"/>
            </p:cNvSpPr>
            <p:nvPr/>
          </p:nvSpPr>
          <p:spPr bwMode="auto">
            <a:xfrm>
              <a:off x="4480" y="3612"/>
              <a:ext cx="576" cy="242"/>
            </a:xfrm>
            <a:prstGeom prst="rect">
              <a:avLst/>
            </a:prstGeom>
            <a:solidFill>
              <a:srgbClr val="0099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40" name="Line 118"/>
            <p:cNvSpPr>
              <a:spLocks noChangeShapeType="1"/>
            </p:cNvSpPr>
            <p:nvPr/>
          </p:nvSpPr>
          <p:spPr bwMode="auto">
            <a:xfrm>
              <a:off x="4480" y="3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41" name="Line 119"/>
            <p:cNvSpPr>
              <a:spLocks noChangeShapeType="1"/>
            </p:cNvSpPr>
            <p:nvPr/>
          </p:nvSpPr>
          <p:spPr bwMode="auto">
            <a:xfrm flipV="1">
              <a:off x="4772" y="3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352" name="Group 120"/>
          <p:cNvGrpSpPr>
            <a:grpSpLocks/>
          </p:cNvGrpSpPr>
          <p:nvPr/>
        </p:nvGrpSpPr>
        <p:grpSpPr bwMode="auto">
          <a:xfrm>
            <a:off x="5168900" y="4832350"/>
            <a:ext cx="463550" cy="1516063"/>
            <a:chOff x="1856" y="1124"/>
            <a:chExt cx="292" cy="955"/>
          </a:xfrm>
        </p:grpSpPr>
        <p:sp>
          <p:nvSpPr>
            <p:cNvPr id="110718" name="Rectangle 121"/>
            <p:cNvSpPr>
              <a:spLocks noChangeArrowheads="1"/>
            </p:cNvSpPr>
            <p:nvPr/>
          </p:nvSpPr>
          <p:spPr bwMode="auto">
            <a:xfrm>
              <a:off x="1856" y="1124"/>
              <a:ext cx="292" cy="121"/>
            </a:xfrm>
            <a:prstGeom prst="rect">
              <a:avLst/>
            </a:prstGeom>
            <a:solidFill>
              <a:srgbClr val="FFCC99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19" name="Line 122"/>
            <p:cNvSpPr>
              <a:spLocks noChangeShapeType="1"/>
            </p:cNvSpPr>
            <p:nvPr/>
          </p:nvSpPr>
          <p:spPr bwMode="auto">
            <a:xfrm>
              <a:off x="1856" y="1128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20" name="Line 123"/>
            <p:cNvSpPr>
              <a:spLocks noChangeShapeType="1"/>
            </p:cNvSpPr>
            <p:nvPr/>
          </p:nvSpPr>
          <p:spPr bwMode="auto">
            <a:xfrm flipV="1">
              <a:off x="2004" y="1128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21" name="Rectangle 124"/>
            <p:cNvSpPr>
              <a:spLocks noChangeArrowheads="1"/>
            </p:cNvSpPr>
            <p:nvPr/>
          </p:nvSpPr>
          <p:spPr bwMode="auto">
            <a:xfrm>
              <a:off x="1856" y="1407"/>
              <a:ext cx="292" cy="121"/>
            </a:xfrm>
            <a:prstGeom prst="rect">
              <a:avLst/>
            </a:prstGeom>
            <a:solidFill>
              <a:srgbClr val="FFCC99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22" name="Line 125"/>
            <p:cNvSpPr>
              <a:spLocks noChangeShapeType="1"/>
            </p:cNvSpPr>
            <p:nvPr/>
          </p:nvSpPr>
          <p:spPr bwMode="auto">
            <a:xfrm>
              <a:off x="1856" y="1411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23" name="Line 126"/>
            <p:cNvSpPr>
              <a:spLocks noChangeShapeType="1"/>
            </p:cNvSpPr>
            <p:nvPr/>
          </p:nvSpPr>
          <p:spPr bwMode="auto">
            <a:xfrm flipV="1">
              <a:off x="2004" y="1411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24" name="Rectangle 127"/>
            <p:cNvSpPr>
              <a:spLocks noChangeArrowheads="1"/>
            </p:cNvSpPr>
            <p:nvPr/>
          </p:nvSpPr>
          <p:spPr bwMode="auto">
            <a:xfrm>
              <a:off x="1856" y="1675"/>
              <a:ext cx="292" cy="121"/>
            </a:xfrm>
            <a:prstGeom prst="rect">
              <a:avLst/>
            </a:prstGeom>
            <a:solidFill>
              <a:srgbClr val="FFCC99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25" name="Line 128"/>
            <p:cNvSpPr>
              <a:spLocks noChangeShapeType="1"/>
            </p:cNvSpPr>
            <p:nvPr/>
          </p:nvSpPr>
          <p:spPr bwMode="auto">
            <a:xfrm>
              <a:off x="1856" y="1679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26" name="Line 129"/>
            <p:cNvSpPr>
              <a:spLocks noChangeShapeType="1"/>
            </p:cNvSpPr>
            <p:nvPr/>
          </p:nvSpPr>
          <p:spPr bwMode="auto">
            <a:xfrm flipV="1">
              <a:off x="2004" y="1679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27" name="Rectangle 130"/>
            <p:cNvSpPr>
              <a:spLocks noChangeArrowheads="1"/>
            </p:cNvSpPr>
            <p:nvPr/>
          </p:nvSpPr>
          <p:spPr bwMode="auto">
            <a:xfrm>
              <a:off x="1856" y="1958"/>
              <a:ext cx="292" cy="121"/>
            </a:xfrm>
            <a:prstGeom prst="rect">
              <a:avLst/>
            </a:prstGeom>
            <a:solidFill>
              <a:srgbClr val="FFCC99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28" name="Line 131"/>
            <p:cNvSpPr>
              <a:spLocks noChangeShapeType="1"/>
            </p:cNvSpPr>
            <p:nvPr/>
          </p:nvSpPr>
          <p:spPr bwMode="auto">
            <a:xfrm>
              <a:off x="1856" y="1962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29" name="Line 132"/>
            <p:cNvSpPr>
              <a:spLocks noChangeShapeType="1"/>
            </p:cNvSpPr>
            <p:nvPr/>
          </p:nvSpPr>
          <p:spPr bwMode="auto">
            <a:xfrm flipV="1">
              <a:off x="2004" y="1962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365" name="Group 133"/>
          <p:cNvGrpSpPr>
            <a:grpSpLocks/>
          </p:cNvGrpSpPr>
          <p:nvPr/>
        </p:nvGrpSpPr>
        <p:grpSpPr bwMode="auto">
          <a:xfrm>
            <a:off x="2832100" y="1822450"/>
            <a:ext cx="463550" cy="1516063"/>
            <a:chOff x="4480" y="1940"/>
            <a:chExt cx="576" cy="1914"/>
          </a:xfrm>
        </p:grpSpPr>
        <p:sp>
          <p:nvSpPr>
            <p:cNvPr id="110706" name="Rectangle 134"/>
            <p:cNvSpPr>
              <a:spLocks noChangeArrowheads="1"/>
            </p:cNvSpPr>
            <p:nvPr/>
          </p:nvSpPr>
          <p:spPr bwMode="auto">
            <a:xfrm>
              <a:off x="4480" y="194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07" name="Line 135"/>
            <p:cNvSpPr>
              <a:spLocks noChangeShapeType="1"/>
            </p:cNvSpPr>
            <p:nvPr/>
          </p:nvSpPr>
          <p:spPr bwMode="auto">
            <a:xfrm>
              <a:off x="4480" y="194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08" name="Line 136"/>
            <p:cNvSpPr>
              <a:spLocks noChangeShapeType="1"/>
            </p:cNvSpPr>
            <p:nvPr/>
          </p:nvSpPr>
          <p:spPr bwMode="auto">
            <a:xfrm flipV="1">
              <a:off x="4772" y="194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09" name="Rectangle 137"/>
            <p:cNvSpPr>
              <a:spLocks noChangeArrowheads="1"/>
            </p:cNvSpPr>
            <p:nvPr/>
          </p:nvSpPr>
          <p:spPr bwMode="auto">
            <a:xfrm>
              <a:off x="4480" y="2508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10" name="Line 138"/>
            <p:cNvSpPr>
              <a:spLocks noChangeShapeType="1"/>
            </p:cNvSpPr>
            <p:nvPr/>
          </p:nvSpPr>
          <p:spPr bwMode="auto">
            <a:xfrm>
              <a:off x="4480" y="251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11" name="Line 139"/>
            <p:cNvSpPr>
              <a:spLocks noChangeShapeType="1"/>
            </p:cNvSpPr>
            <p:nvPr/>
          </p:nvSpPr>
          <p:spPr bwMode="auto">
            <a:xfrm flipV="1">
              <a:off x="4772" y="251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12" name="Rectangle 140"/>
            <p:cNvSpPr>
              <a:spLocks noChangeArrowheads="1"/>
            </p:cNvSpPr>
            <p:nvPr/>
          </p:nvSpPr>
          <p:spPr bwMode="auto">
            <a:xfrm>
              <a:off x="4480" y="304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13" name="Line 141"/>
            <p:cNvSpPr>
              <a:spLocks noChangeShapeType="1"/>
            </p:cNvSpPr>
            <p:nvPr/>
          </p:nvSpPr>
          <p:spPr bwMode="auto">
            <a:xfrm>
              <a:off x="4480" y="305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14" name="Line 142"/>
            <p:cNvSpPr>
              <a:spLocks noChangeShapeType="1"/>
            </p:cNvSpPr>
            <p:nvPr/>
          </p:nvSpPr>
          <p:spPr bwMode="auto">
            <a:xfrm flipV="1">
              <a:off x="4772" y="305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15" name="Rectangle 143"/>
            <p:cNvSpPr>
              <a:spLocks noChangeArrowheads="1"/>
            </p:cNvSpPr>
            <p:nvPr/>
          </p:nvSpPr>
          <p:spPr bwMode="auto">
            <a:xfrm>
              <a:off x="4480" y="361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16" name="Line 144"/>
            <p:cNvSpPr>
              <a:spLocks noChangeShapeType="1"/>
            </p:cNvSpPr>
            <p:nvPr/>
          </p:nvSpPr>
          <p:spPr bwMode="auto">
            <a:xfrm>
              <a:off x="4480" y="3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17" name="Line 145"/>
            <p:cNvSpPr>
              <a:spLocks noChangeShapeType="1"/>
            </p:cNvSpPr>
            <p:nvPr/>
          </p:nvSpPr>
          <p:spPr bwMode="auto">
            <a:xfrm flipV="1">
              <a:off x="4772" y="3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378" name="Group 146"/>
          <p:cNvGrpSpPr>
            <a:grpSpLocks/>
          </p:cNvGrpSpPr>
          <p:nvPr/>
        </p:nvGrpSpPr>
        <p:grpSpPr bwMode="auto">
          <a:xfrm>
            <a:off x="3530600" y="2076450"/>
            <a:ext cx="463550" cy="1516063"/>
            <a:chOff x="1856" y="1124"/>
            <a:chExt cx="292" cy="955"/>
          </a:xfrm>
        </p:grpSpPr>
        <p:sp>
          <p:nvSpPr>
            <p:cNvPr id="110694" name="Rectangle 147"/>
            <p:cNvSpPr>
              <a:spLocks noChangeArrowheads="1"/>
            </p:cNvSpPr>
            <p:nvPr/>
          </p:nvSpPr>
          <p:spPr bwMode="auto">
            <a:xfrm>
              <a:off x="1856" y="1124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95" name="Line 148"/>
            <p:cNvSpPr>
              <a:spLocks noChangeShapeType="1"/>
            </p:cNvSpPr>
            <p:nvPr/>
          </p:nvSpPr>
          <p:spPr bwMode="auto">
            <a:xfrm>
              <a:off x="1856" y="1128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96" name="Line 149"/>
            <p:cNvSpPr>
              <a:spLocks noChangeShapeType="1"/>
            </p:cNvSpPr>
            <p:nvPr/>
          </p:nvSpPr>
          <p:spPr bwMode="auto">
            <a:xfrm flipV="1">
              <a:off x="2004" y="1128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97" name="Rectangle 150"/>
            <p:cNvSpPr>
              <a:spLocks noChangeArrowheads="1"/>
            </p:cNvSpPr>
            <p:nvPr/>
          </p:nvSpPr>
          <p:spPr bwMode="auto">
            <a:xfrm>
              <a:off x="1856" y="1407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98" name="Line 151"/>
            <p:cNvSpPr>
              <a:spLocks noChangeShapeType="1"/>
            </p:cNvSpPr>
            <p:nvPr/>
          </p:nvSpPr>
          <p:spPr bwMode="auto">
            <a:xfrm>
              <a:off x="1856" y="1411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99" name="Line 152"/>
            <p:cNvSpPr>
              <a:spLocks noChangeShapeType="1"/>
            </p:cNvSpPr>
            <p:nvPr/>
          </p:nvSpPr>
          <p:spPr bwMode="auto">
            <a:xfrm flipV="1">
              <a:off x="2004" y="1411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00" name="Rectangle 153"/>
            <p:cNvSpPr>
              <a:spLocks noChangeArrowheads="1"/>
            </p:cNvSpPr>
            <p:nvPr/>
          </p:nvSpPr>
          <p:spPr bwMode="auto">
            <a:xfrm>
              <a:off x="1856" y="1675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01" name="Line 154"/>
            <p:cNvSpPr>
              <a:spLocks noChangeShapeType="1"/>
            </p:cNvSpPr>
            <p:nvPr/>
          </p:nvSpPr>
          <p:spPr bwMode="auto">
            <a:xfrm>
              <a:off x="1856" y="1679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02" name="Line 155"/>
            <p:cNvSpPr>
              <a:spLocks noChangeShapeType="1"/>
            </p:cNvSpPr>
            <p:nvPr/>
          </p:nvSpPr>
          <p:spPr bwMode="auto">
            <a:xfrm flipV="1">
              <a:off x="2004" y="1679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03" name="Rectangle 156"/>
            <p:cNvSpPr>
              <a:spLocks noChangeArrowheads="1"/>
            </p:cNvSpPr>
            <p:nvPr/>
          </p:nvSpPr>
          <p:spPr bwMode="auto">
            <a:xfrm>
              <a:off x="1856" y="1958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704" name="Line 157"/>
            <p:cNvSpPr>
              <a:spLocks noChangeShapeType="1"/>
            </p:cNvSpPr>
            <p:nvPr/>
          </p:nvSpPr>
          <p:spPr bwMode="auto">
            <a:xfrm>
              <a:off x="1856" y="1962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05" name="Line 158"/>
            <p:cNvSpPr>
              <a:spLocks noChangeShapeType="1"/>
            </p:cNvSpPr>
            <p:nvPr/>
          </p:nvSpPr>
          <p:spPr bwMode="auto">
            <a:xfrm flipV="1">
              <a:off x="2004" y="1962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391" name="Group 159"/>
          <p:cNvGrpSpPr>
            <a:grpSpLocks/>
          </p:cNvGrpSpPr>
          <p:nvPr/>
        </p:nvGrpSpPr>
        <p:grpSpPr bwMode="auto">
          <a:xfrm>
            <a:off x="4191000" y="2355850"/>
            <a:ext cx="463550" cy="1516063"/>
            <a:chOff x="4480" y="1940"/>
            <a:chExt cx="576" cy="1914"/>
          </a:xfrm>
        </p:grpSpPr>
        <p:sp>
          <p:nvSpPr>
            <p:cNvPr id="110682" name="Rectangle 160"/>
            <p:cNvSpPr>
              <a:spLocks noChangeArrowheads="1"/>
            </p:cNvSpPr>
            <p:nvPr/>
          </p:nvSpPr>
          <p:spPr bwMode="auto">
            <a:xfrm>
              <a:off x="4480" y="1940"/>
              <a:ext cx="576" cy="242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83" name="Line 161"/>
            <p:cNvSpPr>
              <a:spLocks noChangeShapeType="1"/>
            </p:cNvSpPr>
            <p:nvPr/>
          </p:nvSpPr>
          <p:spPr bwMode="auto">
            <a:xfrm>
              <a:off x="4480" y="194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84" name="Line 162"/>
            <p:cNvSpPr>
              <a:spLocks noChangeShapeType="1"/>
            </p:cNvSpPr>
            <p:nvPr/>
          </p:nvSpPr>
          <p:spPr bwMode="auto">
            <a:xfrm flipV="1">
              <a:off x="4772" y="194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85" name="Rectangle 163"/>
            <p:cNvSpPr>
              <a:spLocks noChangeArrowheads="1"/>
            </p:cNvSpPr>
            <p:nvPr/>
          </p:nvSpPr>
          <p:spPr bwMode="auto">
            <a:xfrm>
              <a:off x="4480" y="2508"/>
              <a:ext cx="576" cy="242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86" name="Line 164"/>
            <p:cNvSpPr>
              <a:spLocks noChangeShapeType="1"/>
            </p:cNvSpPr>
            <p:nvPr/>
          </p:nvSpPr>
          <p:spPr bwMode="auto">
            <a:xfrm>
              <a:off x="4480" y="251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87" name="Line 165"/>
            <p:cNvSpPr>
              <a:spLocks noChangeShapeType="1"/>
            </p:cNvSpPr>
            <p:nvPr/>
          </p:nvSpPr>
          <p:spPr bwMode="auto">
            <a:xfrm flipV="1">
              <a:off x="4772" y="251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88" name="Rectangle 166"/>
            <p:cNvSpPr>
              <a:spLocks noChangeArrowheads="1"/>
            </p:cNvSpPr>
            <p:nvPr/>
          </p:nvSpPr>
          <p:spPr bwMode="auto">
            <a:xfrm>
              <a:off x="4480" y="3044"/>
              <a:ext cx="576" cy="242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89" name="Line 167"/>
            <p:cNvSpPr>
              <a:spLocks noChangeShapeType="1"/>
            </p:cNvSpPr>
            <p:nvPr/>
          </p:nvSpPr>
          <p:spPr bwMode="auto">
            <a:xfrm>
              <a:off x="4480" y="305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90" name="Line 168"/>
            <p:cNvSpPr>
              <a:spLocks noChangeShapeType="1"/>
            </p:cNvSpPr>
            <p:nvPr/>
          </p:nvSpPr>
          <p:spPr bwMode="auto">
            <a:xfrm flipV="1">
              <a:off x="4772" y="305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91" name="Rectangle 169"/>
            <p:cNvSpPr>
              <a:spLocks noChangeArrowheads="1"/>
            </p:cNvSpPr>
            <p:nvPr/>
          </p:nvSpPr>
          <p:spPr bwMode="auto">
            <a:xfrm>
              <a:off x="4480" y="3612"/>
              <a:ext cx="576" cy="242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92" name="Line 170"/>
            <p:cNvSpPr>
              <a:spLocks noChangeShapeType="1"/>
            </p:cNvSpPr>
            <p:nvPr/>
          </p:nvSpPr>
          <p:spPr bwMode="auto">
            <a:xfrm>
              <a:off x="4480" y="3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93" name="Line 171"/>
            <p:cNvSpPr>
              <a:spLocks noChangeShapeType="1"/>
            </p:cNvSpPr>
            <p:nvPr/>
          </p:nvSpPr>
          <p:spPr bwMode="auto">
            <a:xfrm flipV="1">
              <a:off x="4772" y="3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404" name="Group 172"/>
          <p:cNvGrpSpPr>
            <a:grpSpLocks/>
          </p:cNvGrpSpPr>
          <p:nvPr/>
        </p:nvGrpSpPr>
        <p:grpSpPr bwMode="auto">
          <a:xfrm>
            <a:off x="4889500" y="2609850"/>
            <a:ext cx="463550" cy="1516063"/>
            <a:chOff x="1856" y="1124"/>
            <a:chExt cx="292" cy="955"/>
          </a:xfrm>
        </p:grpSpPr>
        <p:sp>
          <p:nvSpPr>
            <p:cNvPr id="110670" name="Rectangle 173"/>
            <p:cNvSpPr>
              <a:spLocks noChangeArrowheads="1"/>
            </p:cNvSpPr>
            <p:nvPr/>
          </p:nvSpPr>
          <p:spPr bwMode="auto">
            <a:xfrm>
              <a:off x="1856" y="1124"/>
              <a:ext cx="292" cy="121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71" name="Line 174"/>
            <p:cNvSpPr>
              <a:spLocks noChangeShapeType="1"/>
            </p:cNvSpPr>
            <p:nvPr/>
          </p:nvSpPr>
          <p:spPr bwMode="auto">
            <a:xfrm>
              <a:off x="1856" y="1128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72" name="Line 175"/>
            <p:cNvSpPr>
              <a:spLocks noChangeShapeType="1"/>
            </p:cNvSpPr>
            <p:nvPr/>
          </p:nvSpPr>
          <p:spPr bwMode="auto">
            <a:xfrm flipV="1">
              <a:off x="2004" y="1128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73" name="Rectangle 176"/>
            <p:cNvSpPr>
              <a:spLocks noChangeArrowheads="1"/>
            </p:cNvSpPr>
            <p:nvPr/>
          </p:nvSpPr>
          <p:spPr bwMode="auto">
            <a:xfrm>
              <a:off x="1856" y="1407"/>
              <a:ext cx="292" cy="121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74" name="Line 177"/>
            <p:cNvSpPr>
              <a:spLocks noChangeShapeType="1"/>
            </p:cNvSpPr>
            <p:nvPr/>
          </p:nvSpPr>
          <p:spPr bwMode="auto">
            <a:xfrm>
              <a:off x="1856" y="1411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75" name="Line 178"/>
            <p:cNvSpPr>
              <a:spLocks noChangeShapeType="1"/>
            </p:cNvSpPr>
            <p:nvPr/>
          </p:nvSpPr>
          <p:spPr bwMode="auto">
            <a:xfrm flipV="1">
              <a:off x="2004" y="1411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76" name="Rectangle 179"/>
            <p:cNvSpPr>
              <a:spLocks noChangeArrowheads="1"/>
            </p:cNvSpPr>
            <p:nvPr/>
          </p:nvSpPr>
          <p:spPr bwMode="auto">
            <a:xfrm>
              <a:off x="1856" y="1675"/>
              <a:ext cx="292" cy="121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77" name="Line 180"/>
            <p:cNvSpPr>
              <a:spLocks noChangeShapeType="1"/>
            </p:cNvSpPr>
            <p:nvPr/>
          </p:nvSpPr>
          <p:spPr bwMode="auto">
            <a:xfrm>
              <a:off x="1856" y="1679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78" name="Line 181"/>
            <p:cNvSpPr>
              <a:spLocks noChangeShapeType="1"/>
            </p:cNvSpPr>
            <p:nvPr/>
          </p:nvSpPr>
          <p:spPr bwMode="auto">
            <a:xfrm flipV="1">
              <a:off x="2004" y="1679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79" name="Rectangle 182"/>
            <p:cNvSpPr>
              <a:spLocks noChangeArrowheads="1"/>
            </p:cNvSpPr>
            <p:nvPr/>
          </p:nvSpPr>
          <p:spPr bwMode="auto">
            <a:xfrm>
              <a:off x="1856" y="1958"/>
              <a:ext cx="292" cy="121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80" name="Line 183"/>
            <p:cNvSpPr>
              <a:spLocks noChangeShapeType="1"/>
            </p:cNvSpPr>
            <p:nvPr/>
          </p:nvSpPr>
          <p:spPr bwMode="auto">
            <a:xfrm>
              <a:off x="1856" y="1962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81" name="Line 184"/>
            <p:cNvSpPr>
              <a:spLocks noChangeShapeType="1"/>
            </p:cNvSpPr>
            <p:nvPr/>
          </p:nvSpPr>
          <p:spPr bwMode="auto">
            <a:xfrm flipV="1">
              <a:off x="2004" y="1962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417" name="Group 185"/>
          <p:cNvGrpSpPr>
            <a:grpSpLocks/>
          </p:cNvGrpSpPr>
          <p:nvPr/>
        </p:nvGrpSpPr>
        <p:grpSpPr bwMode="auto">
          <a:xfrm>
            <a:off x="3111500" y="4044950"/>
            <a:ext cx="463550" cy="1516063"/>
            <a:chOff x="4480" y="1940"/>
            <a:chExt cx="576" cy="1914"/>
          </a:xfrm>
        </p:grpSpPr>
        <p:sp>
          <p:nvSpPr>
            <p:cNvPr id="110658" name="Rectangle 186"/>
            <p:cNvSpPr>
              <a:spLocks noChangeArrowheads="1"/>
            </p:cNvSpPr>
            <p:nvPr/>
          </p:nvSpPr>
          <p:spPr bwMode="auto">
            <a:xfrm>
              <a:off x="4480" y="194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59" name="Line 187"/>
            <p:cNvSpPr>
              <a:spLocks noChangeShapeType="1"/>
            </p:cNvSpPr>
            <p:nvPr/>
          </p:nvSpPr>
          <p:spPr bwMode="auto">
            <a:xfrm>
              <a:off x="4480" y="194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60" name="Line 188"/>
            <p:cNvSpPr>
              <a:spLocks noChangeShapeType="1"/>
            </p:cNvSpPr>
            <p:nvPr/>
          </p:nvSpPr>
          <p:spPr bwMode="auto">
            <a:xfrm flipV="1">
              <a:off x="4772" y="194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61" name="Rectangle 189"/>
            <p:cNvSpPr>
              <a:spLocks noChangeArrowheads="1"/>
            </p:cNvSpPr>
            <p:nvPr/>
          </p:nvSpPr>
          <p:spPr bwMode="auto">
            <a:xfrm>
              <a:off x="4480" y="2508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62" name="Line 190"/>
            <p:cNvSpPr>
              <a:spLocks noChangeShapeType="1"/>
            </p:cNvSpPr>
            <p:nvPr/>
          </p:nvSpPr>
          <p:spPr bwMode="auto">
            <a:xfrm>
              <a:off x="4480" y="251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63" name="Line 191"/>
            <p:cNvSpPr>
              <a:spLocks noChangeShapeType="1"/>
            </p:cNvSpPr>
            <p:nvPr/>
          </p:nvSpPr>
          <p:spPr bwMode="auto">
            <a:xfrm flipV="1">
              <a:off x="4772" y="251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64" name="Rectangle 192"/>
            <p:cNvSpPr>
              <a:spLocks noChangeArrowheads="1"/>
            </p:cNvSpPr>
            <p:nvPr/>
          </p:nvSpPr>
          <p:spPr bwMode="auto">
            <a:xfrm>
              <a:off x="4480" y="304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65" name="Line 193"/>
            <p:cNvSpPr>
              <a:spLocks noChangeShapeType="1"/>
            </p:cNvSpPr>
            <p:nvPr/>
          </p:nvSpPr>
          <p:spPr bwMode="auto">
            <a:xfrm>
              <a:off x="4480" y="305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66" name="Line 194"/>
            <p:cNvSpPr>
              <a:spLocks noChangeShapeType="1"/>
            </p:cNvSpPr>
            <p:nvPr/>
          </p:nvSpPr>
          <p:spPr bwMode="auto">
            <a:xfrm flipV="1">
              <a:off x="4772" y="305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67" name="Rectangle 195"/>
            <p:cNvSpPr>
              <a:spLocks noChangeArrowheads="1"/>
            </p:cNvSpPr>
            <p:nvPr/>
          </p:nvSpPr>
          <p:spPr bwMode="auto">
            <a:xfrm>
              <a:off x="4480" y="361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68" name="Line 196"/>
            <p:cNvSpPr>
              <a:spLocks noChangeShapeType="1"/>
            </p:cNvSpPr>
            <p:nvPr/>
          </p:nvSpPr>
          <p:spPr bwMode="auto">
            <a:xfrm>
              <a:off x="4480" y="3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69" name="Line 197"/>
            <p:cNvSpPr>
              <a:spLocks noChangeShapeType="1"/>
            </p:cNvSpPr>
            <p:nvPr/>
          </p:nvSpPr>
          <p:spPr bwMode="auto">
            <a:xfrm flipV="1">
              <a:off x="4772" y="3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430" name="Group 198"/>
          <p:cNvGrpSpPr>
            <a:grpSpLocks/>
          </p:cNvGrpSpPr>
          <p:nvPr/>
        </p:nvGrpSpPr>
        <p:grpSpPr bwMode="auto">
          <a:xfrm>
            <a:off x="3810000" y="4298950"/>
            <a:ext cx="463550" cy="1516063"/>
            <a:chOff x="1856" y="1124"/>
            <a:chExt cx="292" cy="955"/>
          </a:xfrm>
        </p:grpSpPr>
        <p:sp>
          <p:nvSpPr>
            <p:cNvPr id="110646" name="Rectangle 199"/>
            <p:cNvSpPr>
              <a:spLocks noChangeArrowheads="1"/>
            </p:cNvSpPr>
            <p:nvPr/>
          </p:nvSpPr>
          <p:spPr bwMode="auto">
            <a:xfrm>
              <a:off x="1856" y="1124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47" name="Line 200"/>
            <p:cNvSpPr>
              <a:spLocks noChangeShapeType="1"/>
            </p:cNvSpPr>
            <p:nvPr/>
          </p:nvSpPr>
          <p:spPr bwMode="auto">
            <a:xfrm>
              <a:off x="1856" y="1128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48" name="Line 201"/>
            <p:cNvSpPr>
              <a:spLocks noChangeShapeType="1"/>
            </p:cNvSpPr>
            <p:nvPr/>
          </p:nvSpPr>
          <p:spPr bwMode="auto">
            <a:xfrm flipV="1">
              <a:off x="2004" y="1128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49" name="Rectangle 202"/>
            <p:cNvSpPr>
              <a:spLocks noChangeArrowheads="1"/>
            </p:cNvSpPr>
            <p:nvPr/>
          </p:nvSpPr>
          <p:spPr bwMode="auto">
            <a:xfrm>
              <a:off x="1856" y="1407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50" name="Line 203"/>
            <p:cNvSpPr>
              <a:spLocks noChangeShapeType="1"/>
            </p:cNvSpPr>
            <p:nvPr/>
          </p:nvSpPr>
          <p:spPr bwMode="auto">
            <a:xfrm>
              <a:off x="1856" y="1411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1" name="Line 204"/>
            <p:cNvSpPr>
              <a:spLocks noChangeShapeType="1"/>
            </p:cNvSpPr>
            <p:nvPr/>
          </p:nvSpPr>
          <p:spPr bwMode="auto">
            <a:xfrm flipV="1">
              <a:off x="2004" y="1411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2" name="Rectangle 205"/>
            <p:cNvSpPr>
              <a:spLocks noChangeArrowheads="1"/>
            </p:cNvSpPr>
            <p:nvPr/>
          </p:nvSpPr>
          <p:spPr bwMode="auto">
            <a:xfrm>
              <a:off x="1856" y="1675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53" name="Line 206"/>
            <p:cNvSpPr>
              <a:spLocks noChangeShapeType="1"/>
            </p:cNvSpPr>
            <p:nvPr/>
          </p:nvSpPr>
          <p:spPr bwMode="auto">
            <a:xfrm>
              <a:off x="1856" y="1679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4" name="Line 207"/>
            <p:cNvSpPr>
              <a:spLocks noChangeShapeType="1"/>
            </p:cNvSpPr>
            <p:nvPr/>
          </p:nvSpPr>
          <p:spPr bwMode="auto">
            <a:xfrm flipV="1">
              <a:off x="2004" y="1679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5" name="Rectangle 208"/>
            <p:cNvSpPr>
              <a:spLocks noChangeArrowheads="1"/>
            </p:cNvSpPr>
            <p:nvPr/>
          </p:nvSpPr>
          <p:spPr bwMode="auto">
            <a:xfrm>
              <a:off x="1856" y="1958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56" name="Line 209"/>
            <p:cNvSpPr>
              <a:spLocks noChangeShapeType="1"/>
            </p:cNvSpPr>
            <p:nvPr/>
          </p:nvSpPr>
          <p:spPr bwMode="auto">
            <a:xfrm>
              <a:off x="1856" y="1962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57" name="Line 210"/>
            <p:cNvSpPr>
              <a:spLocks noChangeShapeType="1"/>
            </p:cNvSpPr>
            <p:nvPr/>
          </p:nvSpPr>
          <p:spPr bwMode="auto">
            <a:xfrm flipV="1">
              <a:off x="2004" y="1962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443" name="Group 211"/>
          <p:cNvGrpSpPr>
            <a:grpSpLocks/>
          </p:cNvGrpSpPr>
          <p:nvPr/>
        </p:nvGrpSpPr>
        <p:grpSpPr bwMode="auto">
          <a:xfrm>
            <a:off x="4470400" y="4578350"/>
            <a:ext cx="463550" cy="1516063"/>
            <a:chOff x="4480" y="1940"/>
            <a:chExt cx="576" cy="1914"/>
          </a:xfrm>
        </p:grpSpPr>
        <p:sp>
          <p:nvSpPr>
            <p:cNvPr id="110634" name="Rectangle 212"/>
            <p:cNvSpPr>
              <a:spLocks noChangeArrowheads="1"/>
            </p:cNvSpPr>
            <p:nvPr/>
          </p:nvSpPr>
          <p:spPr bwMode="auto">
            <a:xfrm>
              <a:off x="4480" y="1940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35" name="Line 213"/>
            <p:cNvSpPr>
              <a:spLocks noChangeShapeType="1"/>
            </p:cNvSpPr>
            <p:nvPr/>
          </p:nvSpPr>
          <p:spPr bwMode="auto">
            <a:xfrm>
              <a:off x="4480" y="1948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6" name="Line 214"/>
            <p:cNvSpPr>
              <a:spLocks noChangeShapeType="1"/>
            </p:cNvSpPr>
            <p:nvPr/>
          </p:nvSpPr>
          <p:spPr bwMode="auto">
            <a:xfrm flipV="1">
              <a:off x="4772" y="1948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7" name="Rectangle 215"/>
            <p:cNvSpPr>
              <a:spLocks noChangeArrowheads="1"/>
            </p:cNvSpPr>
            <p:nvPr/>
          </p:nvSpPr>
          <p:spPr bwMode="auto">
            <a:xfrm>
              <a:off x="4480" y="2508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38" name="Line 216"/>
            <p:cNvSpPr>
              <a:spLocks noChangeShapeType="1"/>
            </p:cNvSpPr>
            <p:nvPr/>
          </p:nvSpPr>
          <p:spPr bwMode="auto">
            <a:xfrm>
              <a:off x="4480" y="2516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9" name="Line 217"/>
            <p:cNvSpPr>
              <a:spLocks noChangeShapeType="1"/>
            </p:cNvSpPr>
            <p:nvPr/>
          </p:nvSpPr>
          <p:spPr bwMode="auto">
            <a:xfrm flipV="1">
              <a:off x="4772" y="2516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40" name="Rectangle 218"/>
            <p:cNvSpPr>
              <a:spLocks noChangeArrowheads="1"/>
            </p:cNvSpPr>
            <p:nvPr/>
          </p:nvSpPr>
          <p:spPr bwMode="auto">
            <a:xfrm>
              <a:off x="4480" y="3044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41" name="Line 219"/>
            <p:cNvSpPr>
              <a:spLocks noChangeShapeType="1"/>
            </p:cNvSpPr>
            <p:nvPr/>
          </p:nvSpPr>
          <p:spPr bwMode="auto">
            <a:xfrm>
              <a:off x="4480" y="3052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42" name="Line 220"/>
            <p:cNvSpPr>
              <a:spLocks noChangeShapeType="1"/>
            </p:cNvSpPr>
            <p:nvPr/>
          </p:nvSpPr>
          <p:spPr bwMode="auto">
            <a:xfrm flipV="1">
              <a:off x="4772" y="3052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43" name="Rectangle 221"/>
            <p:cNvSpPr>
              <a:spLocks noChangeArrowheads="1"/>
            </p:cNvSpPr>
            <p:nvPr/>
          </p:nvSpPr>
          <p:spPr bwMode="auto">
            <a:xfrm>
              <a:off x="4480" y="3612"/>
              <a:ext cx="576" cy="242"/>
            </a:xfrm>
            <a:prstGeom prst="rect">
              <a:avLst/>
            </a:prstGeom>
            <a:solidFill>
              <a:srgbClr val="FFCC00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44" name="Line 222"/>
            <p:cNvSpPr>
              <a:spLocks noChangeShapeType="1"/>
            </p:cNvSpPr>
            <p:nvPr/>
          </p:nvSpPr>
          <p:spPr bwMode="auto">
            <a:xfrm>
              <a:off x="4480" y="3620"/>
              <a:ext cx="292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45" name="Line 223"/>
            <p:cNvSpPr>
              <a:spLocks noChangeShapeType="1"/>
            </p:cNvSpPr>
            <p:nvPr/>
          </p:nvSpPr>
          <p:spPr bwMode="auto">
            <a:xfrm flipV="1">
              <a:off x="4772" y="3620"/>
              <a:ext cx="284" cy="117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7456" name="Group 224"/>
          <p:cNvGrpSpPr>
            <a:grpSpLocks/>
          </p:cNvGrpSpPr>
          <p:nvPr/>
        </p:nvGrpSpPr>
        <p:grpSpPr bwMode="auto">
          <a:xfrm>
            <a:off x="5168900" y="4832350"/>
            <a:ext cx="463550" cy="1516063"/>
            <a:chOff x="1856" y="1124"/>
            <a:chExt cx="292" cy="955"/>
          </a:xfrm>
        </p:grpSpPr>
        <p:sp>
          <p:nvSpPr>
            <p:cNvPr id="110622" name="Rectangle 225"/>
            <p:cNvSpPr>
              <a:spLocks noChangeArrowheads="1"/>
            </p:cNvSpPr>
            <p:nvPr/>
          </p:nvSpPr>
          <p:spPr bwMode="auto">
            <a:xfrm>
              <a:off x="1856" y="1124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23" name="Line 226"/>
            <p:cNvSpPr>
              <a:spLocks noChangeShapeType="1"/>
            </p:cNvSpPr>
            <p:nvPr/>
          </p:nvSpPr>
          <p:spPr bwMode="auto">
            <a:xfrm>
              <a:off x="1856" y="1128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24" name="Line 227"/>
            <p:cNvSpPr>
              <a:spLocks noChangeShapeType="1"/>
            </p:cNvSpPr>
            <p:nvPr/>
          </p:nvSpPr>
          <p:spPr bwMode="auto">
            <a:xfrm flipV="1">
              <a:off x="2004" y="1128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25" name="Rectangle 228"/>
            <p:cNvSpPr>
              <a:spLocks noChangeArrowheads="1"/>
            </p:cNvSpPr>
            <p:nvPr/>
          </p:nvSpPr>
          <p:spPr bwMode="auto">
            <a:xfrm>
              <a:off x="1856" y="1407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26" name="Line 229"/>
            <p:cNvSpPr>
              <a:spLocks noChangeShapeType="1"/>
            </p:cNvSpPr>
            <p:nvPr/>
          </p:nvSpPr>
          <p:spPr bwMode="auto">
            <a:xfrm>
              <a:off x="1856" y="1411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27" name="Line 230"/>
            <p:cNvSpPr>
              <a:spLocks noChangeShapeType="1"/>
            </p:cNvSpPr>
            <p:nvPr/>
          </p:nvSpPr>
          <p:spPr bwMode="auto">
            <a:xfrm flipV="1">
              <a:off x="2004" y="1411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28" name="Rectangle 231"/>
            <p:cNvSpPr>
              <a:spLocks noChangeArrowheads="1"/>
            </p:cNvSpPr>
            <p:nvPr/>
          </p:nvSpPr>
          <p:spPr bwMode="auto">
            <a:xfrm>
              <a:off x="1856" y="1675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29" name="Line 232"/>
            <p:cNvSpPr>
              <a:spLocks noChangeShapeType="1"/>
            </p:cNvSpPr>
            <p:nvPr/>
          </p:nvSpPr>
          <p:spPr bwMode="auto">
            <a:xfrm>
              <a:off x="1856" y="1679"/>
              <a:ext cx="148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0" name="Line 233"/>
            <p:cNvSpPr>
              <a:spLocks noChangeShapeType="1"/>
            </p:cNvSpPr>
            <p:nvPr/>
          </p:nvSpPr>
          <p:spPr bwMode="auto">
            <a:xfrm flipV="1">
              <a:off x="2004" y="1679"/>
              <a:ext cx="144" cy="58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1" name="Rectangle 234"/>
            <p:cNvSpPr>
              <a:spLocks noChangeArrowheads="1"/>
            </p:cNvSpPr>
            <p:nvPr/>
          </p:nvSpPr>
          <p:spPr bwMode="auto">
            <a:xfrm>
              <a:off x="1856" y="1958"/>
              <a:ext cx="292" cy="121"/>
            </a:xfrm>
            <a:prstGeom prst="rect">
              <a:avLst/>
            </a:prstGeom>
            <a:solidFill>
              <a:srgbClr val="FF66CC"/>
            </a:solidFill>
            <a:ln w="12700" cap="sq">
              <a:solidFill>
                <a:srgbClr val="5F5F5F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0632" name="Line 235"/>
            <p:cNvSpPr>
              <a:spLocks noChangeShapeType="1"/>
            </p:cNvSpPr>
            <p:nvPr/>
          </p:nvSpPr>
          <p:spPr bwMode="auto">
            <a:xfrm>
              <a:off x="1856" y="1962"/>
              <a:ext cx="148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33" name="Line 236"/>
            <p:cNvSpPr>
              <a:spLocks noChangeShapeType="1"/>
            </p:cNvSpPr>
            <p:nvPr/>
          </p:nvSpPr>
          <p:spPr bwMode="auto">
            <a:xfrm flipV="1">
              <a:off x="2004" y="1962"/>
              <a:ext cx="144" cy="59"/>
            </a:xfrm>
            <a:prstGeom prst="line">
              <a:avLst/>
            </a:prstGeom>
            <a:noFill/>
            <a:ln w="12700" cap="sq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47469" name="Oval 237"/>
          <p:cNvSpPr>
            <a:spLocks noChangeArrowheads="1"/>
          </p:cNvSpPr>
          <p:nvPr/>
        </p:nvSpPr>
        <p:spPr bwMode="auto">
          <a:xfrm>
            <a:off x="2657475" y="1498600"/>
            <a:ext cx="796925" cy="213518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0" name="Oval 238"/>
          <p:cNvSpPr>
            <a:spLocks noChangeArrowheads="1"/>
          </p:cNvSpPr>
          <p:nvPr/>
        </p:nvSpPr>
        <p:spPr bwMode="auto">
          <a:xfrm>
            <a:off x="3355975" y="1752600"/>
            <a:ext cx="796925" cy="213518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1" name="Oval 239"/>
          <p:cNvSpPr>
            <a:spLocks noChangeArrowheads="1"/>
          </p:cNvSpPr>
          <p:nvPr/>
        </p:nvSpPr>
        <p:spPr bwMode="auto">
          <a:xfrm>
            <a:off x="4016375" y="2044700"/>
            <a:ext cx="796925" cy="213518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2" name="Oval 240"/>
          <p:cNvSpPr>
            <a:spLocks noChangeArrowheads="1"/>
          </p:cNvSpPr>
          <p:nvPr/>
        </p:nvSpPr>
        <p:spPr bwMode="auto">
          <a:xfrm>
            <a:off x="4727575" y="2273300"/>
            <a:ext cx="796925" cy="213518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3" name="Oval 241"/>
          <p:cNvSpPr>
            <a:spLocks noChangeArrowheads="1"/>
          </p:cNvSpPr>
          <p:nvPr/>
        </p:nvSpPr>
        <p:spPr bwMode="auto">
          <a:xfrm>
            <a:off x="2949575" y="3733800"/>
            <a:ext cx="796925" cy="213518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4" name="Oval 242"/>
          <p:cNvSpPr>
            <a:spLocks noChangeArrowheads="1"/>
          </p:cNvSpPr>
          <p:nvPr/>
        </p:nvSpPr>
        <p:spPr bwMode="auto">
          <a:xfrm>
            <a:off x="3635375" y="3975100"/>
            <a:ext cx="796925" cy="213518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5" name="Oval 243"/>
          <p:cNvSpPr>
            <a:spLocks noChangeArrowheads="1"/>
          </p:cNvSpPr>
          <p:nvPr/>
        </p:nvSpPr>
        <p:spPr bwMode="auto">
          <a:xfrm>
            <a:off x="4308475" y="4241800"/>
            <a:ext cx="796925" cy="213518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6" name="Oval 244"/>
          <p:cNvSpPr>
            <a:spLocks noChangeArrowheads="1"/>
          </p:cNvSpPr>
          <p:nvPr/>
        </p:nvSpPr>
        <p:spPr bwMode="auto">
          <a:xfrm>
            <a:off x="4994275" y="4533900"/>
            <a:ext cx="796925" cy="213518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7" name="AutoShape 245"/>
          <p:cNvSpPr>
            <a:spLocks noChangeArrowheads="1"/>
          </p:cNvSpPr>
          <p:nvPr/>
        </p:nvSpPr>
        <p:spPr bwMode="auto">
          <a:xfrm>
            <a:off x="450850" y="2174875"/>
            <a:ext cx="1401763" cy="890588"/>
          </a:xfrm>
          <a:prstGeom prst="leftArrow">
            <a:avLst>
              <a:gd name="adj1" fmla="val 50000"/>
              <a:gd name="adj2" fmla="val 39349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47478" name="AutoShape 246"/>
          <p:cNvSpPr>
            <a:spLocks noChangeArrowheads="1"/>
          </p:cNvSpPr>
          <p:nvPr/>
        </p:nvSpPr>
        <p:spPr bwMode="auto">
          <a:xfrm flipH="1">
            <a:off x="6851650" y="2174875"/>
            <a:ext cx="1401763" cy="890588"/>
          </a:xfrm>
          <a:prstGeom prst="leftArrow">
            <a:avLst>
              <a:gd name="adj1" fmla="val 50000"/>
              <a:gd name="adj2" fmla="val 39349"/>
            </a:avLst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24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24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24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24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24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24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124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124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124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124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124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124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2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9" dur="500"/>
                                        <p:tgtEl>
                                          <p:spTgt spid="124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4" dur="500"/>
                                        <p:tgtEl>
                                          <p:spTgt spid="124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24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24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7469" grpId="0" animBg="1"/>
      <p:bldP spid="1247469" grpId="1" animBg="1"/>
      <p:bldP spid="1247470" grpId="0" animBg="1"/>
      <p:bldP spid="1247470" grpId="1" animBg="1"/>
      <p:bldP spid="1247471" grpId="0" animBg="1"/>
      <p:bldP spid="1247471" grpId="1" animBg="1"/>
      <p:bldP spid="1247472" grpId="0" animBg="1"/>
      <p:bldP spid="1247472" grpId="1" animBg="1"/>
      <p:bldP spid="1247473" grpId="0" animBg="1"/>
      <p:bldP spid="1247473" grpId="1" animBg="1"/>
      <p:bldP spid="1247474" grpId="0" animBg="1"/>
      <p:bldP spid="1247474" grpId="1" animBg="1"/>
      <p:bldP spid="1247475" grpId="0" animBg="1"/>
      <p:bldP spid="1247475" grpId="1" animBg="1"/>
      <p:bldP spid="1247476" grpId="0" animBg="1"/>
      <p:bldP spid="1247476" grpId="1" animBg="1"/>
      <p:bldP spid="1247477" grpId="0" animBg="1"/>
      <p:bldP spid="1247477" grpId="1" animBg="1"/>
      <p:bldP spid="1247477" grpId="2" animBg="1"/>
      <p:bldP spid="1247477" grpId="3" animBg="1"/>
      <p:bldP spid="1247477" grpId="4" animBg="1"/>
      <p:bldP spid="1247477" grpId="5" animBg="1"/>
      <p:bldP spid="1247477" grpId="6" animBg="1"/>
      <p:bldP spid="1247477" grpId="7" animBg="1"/>
      <p:bldP spid="1247478" grpId="0" animBg="1"/>
      <p:bldP spid="1247478" grpId="1" animBg="1"/>
      <p:bldP spid="1247478" grpId="2" animBg="1"/>
      <p:bldP spid="1247478" grpId="3" animBg="1"/>
      <p:bldP spid="1247478" grpId="4" animBg="1"/>
      <p:bldP spid="1247478" grpId="5" animBg="1"/>
      <p:bldP spid="1247478" grpId="6" animBg="1"/>
      <p:bldP spid="1247478" grpId="7" animBg="1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 This “Proof” Absolute?</a:t>
            </a:r>
          </a:p>
        </p:txBody>
      </p:sp>
      <p:sp>
        <p:nvSpPr>
          <p:cNvPr id="124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proof can be “defeated” </a:t>
            </a:r>
            <a:r>
              <a:rPr lang="en-US" i="1" smtClean="0"/>
              <a:t>if and only if</a:t>
            </a:r>
            <a:r>
              <a:rPr lang="en-US" smtClean="0"/>
              <a:t> every left/right decision can be predicted by the prover in advance.</a:t>
            </a:r>
          </a:p>
          <a:p>
            <a:endParaRPr lang="en-US" smtClean="0"/>
          </a:p>
          <a:p>
            <a:r>
              <a:rPr lang="en-US" smtClean="0"/>
              <a:t>If there are 100 intermediate ballot sets, the chance of this happening is 1 in 2</a:t>
            </a:r>
            <a:r>
              <a:rPr lang="en-US" baseline="30000" smtClean="0"/>
              <a:t>100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0067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Who Chooses?</a:t>
            </a:r>
          </a:p>
        </p:txBody>
      </p:sp>
      <p:sp>
        <p:nvSpPr>
          <p:cNvPr id="125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If </a:t>
            </a:r>
            <a:r>
              <a:rPr lang="en-US" i="1" smtClean="0"/>
              <a:t>you</a:t>
            </a:r>
            <a:r>
              <a:rPr lang="en-US" smtClean="0"/>
              <a:t> choose, then </a:t>
            </a:r>
            <a:r>
              <a:rPr lang="en-US" i="1" smtClean="0"/>
              <a:t>you</a:t>
            </a:r>
            <a:r>
              <a:rPr lang="en-US" smtClean="0"/>
              <a:t> are convinced.</a:t>
            </a:r>
          </a:p>
          <a:p>
            <a:pPr lvl="1">
              <a:buFontTx/>
              <a:buNone/>
            </a:pPr>
            <a:r>
              <a:rPr lang="en-US" sz="3200" smtClean="0"/>
              <a:t>But this won’t convince me.</a:t>
            </a:r>
          </a:p>
          <a:p>
            <a:pPr>
              <a:buFontTx/>
              <a:buNone/>
            </a:pPr>
            <a:r>
              <a:rPr lang="en-US" smtClean="0"/>
              <a:t>We can each make some of the choices.</a:t>
            </a:r>
          </a:p>
          <a:p>
            <a:pPr lvl="1">
              <a:buFontTx/>
              <a:buNone/>
            </a:pPr>
            <a:r>
              <a:rPr lang="en-US" sz="3200" smtClean="0"/>
              <a:t>But this can be inefficient.</a:t>
            </a:r>
          </a:p>
          <a:p>
            <a:pPr>
              <a:buFontTx/>
              <a:buNone/>
            </a:pPr>
            <a:r>
              <a:rPr lang="en-US" smtClean="0"/>
              <a:t>We can co-operate on the choices.</a:t>
            </a:r>
          </a:p>
          <a:p>
            <a:pPr lvl="1">
              <a:buFontTx/>
              <a:buNone/>
            </a:pPr>
            <a:r>
              <a:rPr lang="en-US" sz="3200" smtClean="0"/>
              <a:t>But this is cumbersome.</a:t>
            </a:r>
          </a:p>
          <a:p>
            <a:pPr>
              <a:buFontTx/>
              <a:buNone/>
            </a:pPr>
            <a:r>
              <a:rPr lang="en-US" smtClean="0"/>
              <a:t>We can agree on a random source.</a:t>
            </a:r>
          </a:p>
          <a:p>
            <a:pPr lvl="1">
              <a:buFontTx/>
              <a:buNone/>
            </a:pPr>
            <a:r>
              <a:rPr lang="en-US" sz="3200" smtClean="0"/>
              <a:t>But what source?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6451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Who Chooses?</a:t>
            </a:r>
          </a:p>
        </p:txBody>
      </p:sp>
      <p:sp>
        <p:nvSpPr>
          <p:cNvPr id="123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u="sng" smtClean="0"/>
              <a:t>The Fiat-Shamir Heuristic</a:t>
            </a:r>
          </a:p>
          <a:p>
            <a:r>
              <a:rPr lang="en-US" smtClean="0"/>
              <a:t>Prepare all of the ballot sets as above.</a:t>
            </a:r>
          </a:p>
          <a:p>
            <a:r>
              <a:rPr lang="en-US" smtClean="0"/>
              <a:t>Put all of the data into a one-way hash.</a:t>
            </a:r>
          </a:p>
          <a:p>
            <a:r>
              <a:rPr lang="en-US" smtClean="0"/>
              <a:t>Use the hash output to make the choices.</a:t>
            </a:r>
          </a:p>
          <a:p>
            <a:endParaRPr lang="en-US" smtClean="0"/>
          </a:p>
          <a:p>
            <a:pPr>
              <a:buFontTx/>
              <a:buNone/>
            </a:pPr>
            <a:r>
              <a:rPr lang="en-US" smtClean="0"/>
              <a:t>This allows a proof of equivalence to be “published” by the mix.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43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Jakobsson, Juels, and Rivest</a:t>
            </a:r>
          </a:p>
        </p:txBody>
      </p:sp>
      <p:sp>
        <p:nvSpPr>
          <p:cNvPr id="114690" name="Rectangle 3"/>
          <p:cNvSpPr>
            <a:spLocks noChangeArrowheads="1"/>
          </p:cNvSpPr>
          <p:nvPr/>
        </p:nvSpPr>
        <p:spPr bwMode="auto">
          <a:xfrm>
            <a:off x="5505450" y="2981325"/>
            <a:ext cx="1357313" cy="327025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97732" name="Rectangle 4"/>
          <p:cNvSpPr>
            <a:spLocks noChangeArrowheads="1"/>
          </p:cNvSpPr>
          <p:nvPr/>
        </p:nvSpPr>
        <p:spPr bwMode="auto">
          <a:xfrm>
            <a:off x="4024313" y="30670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733" name="Line 5"/>
          <p:cNvSpPr>
            <a:spLocks noChangeShapeType="1"/>
          </p:cNvSpPr>
          <p:nvPr/>
        </p:nvSpPr>
        <p:spPr bwMode="auto">
          <a:xfrm>
            <a:off x="4024313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34" name="Line 6"/>
          <p:cNvSpPr>
            <a:spLocks noChangeShapeType="1"/>
          </p:cNvSpPr>
          <p:nvPr/>
        </p:nvSpPr>
        <p:spPr bwMode="auto">
          <a:xfrm flipV="1">
            <a:off x="4487863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35" name="Rectangle 7"/>
          <p:cNvSpPr>
            <a:spLocks noChangeArrowheads="1"/>
          </p:cNvSpPr>
          <p:nvPr/>
        </p:nvSpPr>
        <p:spPr bwMode="auto">
          <a:xfrm>
            <a:off x="4024313" y="39687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736" name="Line 8"/>
          <p:cNvSpPr>
            <a:spLocks noChangeShapeType="1"/>
          </p:cNvSpPr>
          <p:nvPr/>
        </p:nvSpPr>
        <p:spPr bwMode="auto">
          <a:xfrm>
            <a:off x="4024313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37" name="Line 9"/>
          <p:cNvSpPr>
            <a:spLocks noChangeShapeType="1"/>
          </p:cNvSpPr>
          <p:nvPr/>
        </p:nvSpPr>
        <p:spPr bwMode="auto">
          <a:xfrm flipV="1">
            <a:off x="4487863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38" name="Rectangle 10"/>
          <p:cNvSpPr>
            <a:spLocks noChangeArrowheads="1"/>
          </p:cNvSpPr>
          <p:nvPr/>
        </p:nvSpPr>
        <p:spPr bwMode="auto">
          <a:xfrm>
            <a:off x="4024313" y="48196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739" name="Line 11"/>
          <p:cNvSpPr>
            <a:spLocks noChangeShapeType="1"/>
          </p:cNvSpPr>
          <p:nvPr/>
        </p:nvSpPr>
        <p:spPr bwMode="auto">
          <a:xfrm>
            <a:off x="4024313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40" name="Line 12"/>
          <p:cNvSpPr>
            <a:spLocks noChangeShapeType="1"/>
          </p:cNvSpPr>
          <p:nvPr/>
        </p:nvSpPr>
        <p:spPr bwMode="auto">
          <a:xfrm flipV="1">
            <a:off x="4487863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41" name="Rectangle 13"/>
          <p:cNvSpPr>
            <a:spLocks noChangeArrowheads="1"/>
          </p:cNvSpPr>
          <p:nvPr/>
        </p:nvSpPr>
        <p:spPr bwMode="auto">
          <a:xfrm>
            <a:off x="4024313" y="5721350"/>
            <a:ext cx="914400" cy="384175"/>
          </a:xfrm>
          <a:prstGeom prst="rect">
            <a:avLst/>
          </a:prstGeom>
          <a:solidFill>
            <a:srgbClr val="FF66FF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742" name="Line 14"/>
          <p:cNvSpPr>
            <a:spLocks noChangeShapeType="1"/>
          </p:cNvSpPr>
          <p:nvPr/>
        </p:nvSpPr>
        <p:spPr bwMode="auto">
          <a:xfrm>
            <a:off x="4024313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43" name="Line 15"/>
          <p:cNvSpPr>
            <a:spLocks noChangeShapeType="1"/>
          </p:cNvSpPr>
          <p:nvPr/>
        </p:nvSpPr>
        <p:spPr bwMode="auto">
          <a:xfrm flipV="1">
            <a:off x="4487863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50" name="Line 22"/>
          <p:cNvSpPr>
            <a:spLocks noChangeShapeType="1"/>
          </p:cNvSpPr>
          <p:nvPr/>
        </p:nvSpPr>
        <p:spPr bwMode="auto">
          <a:xfrm flipV="1">
            <a:off x="4938713" y="5018088"/>
            <a:ext cx="2508250" cy="12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7751" name="Line 23"/>
          <p:cNvSpPr>
            <a:spLocks noChangeShapeType="1"/>
          </p:cNvSpPr>
          <p:nvPr/>
        </p:nvSpPr>
        <p:spPr bwMode="auto">
          <a:xfrm>
            <a:off x="4938713" y="3278188"/>
            <a:ext cx="2508250" cy="2641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4705" name="Rectangle 32"/>
          <p:cNvSpPr>
            <a:spLocks noChangeArrowheads="1"/>
          </p:cNvSpPr>
          <p:nvPr/>
        </p:nvSpPr>
        <p:spPr bwMode="auto">
          <a:xfrm>
            <a:off x="2079625" y="2978150"/>
            <a:ext cx="1357313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97769" name="Line 41"/>
          <p:cNvSpPr>
            <a:spLocks noChangeShapeType="1"/>
          </p:cNvSpPr>
          <p:nvPr/>
        </p:nvSpPr>
        <p:spPr bwMode="auto">
          <a:xfrm>
            <a:off x="1546225" y="3265488"/>
            <a:ext cx="2478088" cy="26511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97772" name="Line 44"/>
          <p:cNvSpPr>
            <a:spLocks noChangeShapeType="1"/>
          </p:cNvSpPr>
          <p:nvPr/>
        </p:nvSpPr>
        <p:spPr bwMode="auto">
          <a:xfrm flipV="1">
            <a:off x="1546225" y="4179888"/>
            <a:ext cx="2478088" cy="17367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4708" name="Rectangle 45"/>
          <p:cNvSpPr>
            <a:spLocks noChangeArrowheads="1"/>
          </p:cNvSpPr>
          <p:nvPr/>
        </p:nvSpPr>
        <p:spPr bwMode="auto">
          <a:xfrm>
            <a:off x="635000" y="30670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4709" name="Line 46"/>
          <p:cNvSpPr>
            <a:spLocks noChangeShapeType="1"/>
          </p:cNvSpPr>
          <p:nvPr/>
        </p:nvSpPr>
        <p:spPr bwMode="auto">
          <a:xfrm>
            <a:off x="635000" y="3079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4710" name="Line 47"/>
          <p:cNvSpPr>
            <a:spLocks noChangeShapeType="1"/>
          </p:cNvSpPr>
          <p:nvPr/>
        </p:nvSpPr>
        <p:spPr bwMode="auto">
          <a:xfrm flipV="1">
            <a:off x="1098550" y="3079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4711" name="Rectangle 48"/>
          <p:cNvSpPr>
            <a:spLocks noChangeArrowheads="1"/>
          </p:cNvSpPr>
          <p:nvPr/>
        </p:nvSpPr>
        <p:spPr bwMode="auto">
          <a:xfrm>
            <a:off x="635000" y="39687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4712" name="Line 49"/>
          <p:cNvSpPr>
            <a:spLocks noChangeShapeType="1"/>
          </p:cNvSpPr>
          <p:nvPr/>
        </p:nvSpPr>
        <p:spPr bwMode="auto">
          <a:xfrm>
            <a:off x="635000" y="3981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4713" name="Line 50"/>
          <p:cNvSpPr>
            <a:spLocks noChangeShapeType="1"/>
          </p:cNvSpPr>
          <p:nvPr/>
        </p:nvSpPr>
        <p:spPr bwMode="auto">
          <a:xfrm flipV="1">
            <a:off x="1098550" y="3981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4714" name="Rectangle 51"/>
          <p:cNvSpPr>
            <a:spLocks noChangeArrowheads="1"/>
          </p:cNvSpPr>
          <p:nvPr/>
        </p:nvSpPr>
        <p:spPr bwMode="auto">
          <a:xfrm>
            <a:off x="635000" y="48196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4715" name="Line 52"/>
          <p:cNvSpPr>
            <a:spLocks noChangeShapeType="1"/>
          </p:cNvSpPr>
          <p:nvPr/>
        </p:nvSpPr>
        <p:spPr bwMode="auto">
          <a:xfrm>
            <a:off x="635000" y="48323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4716" name="Line 53"/>
          <p:cNvSpPr>
            <a:spLocks noChangeShapeType="1"/>
          </p:cNvSpPr>
          <p:nvPr/>
        </p:nvSpPr>
        <p:spPr bwMode="auto">
          <a:xfrm flipV="1">
            <a:off x="1098550" y="48323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4717" name="Rectangle 54"/>
          <p:cNvSpPr>
            <a:spLocks noChangeArrowheads="1"/>
          </p:cNvSpPr>
          <p:nvPr/>
        </p:nvSpPr>
        <p:spPr bwMode="auto">
          <a:xfrm>
            <a:off x="635000" y="5721350"/>
            <a:ext cx="914400" cy="384175"/>
          </a:xfrm>
          <a:prstGeom prst="rect">
            <a:avLst/>
          </a:prstGeom>
          <a:solidFill>
            <a:srgbClr val="FFCC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14718" name="Line 55"/>
          <p:cNvSpPr>
            <a:spLocks noChangeShapeType="1"/>
          </p:cNvSpPr>
          <p:nvPr/>
        </p:nvSpPr>
        <p:spPr bwMode="auto">
          <a:xfrm>
            <a:off x="635000" y="5734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4719" name="Line 56"/>
          <p:cNvSpPr>
            <a:spLocks noChangeShapeType="1"/>
          </p:cNvSpPr>
          <p:nvPr/>
        </p:nvSpPr>
        <p:spPr bwMode="auto">
          <a:xfrm flipV="1">
            <a:off x="1098550" y="5734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85" name="Rectangle 57"/>
          <p:cNvSpPr>
            <a:spLocks noChangeArrowheads="1"/>
          </p:cNvSpPr>
          <p:nvPr/>
        </p:nvSpPr>
        <p:spPr bwMode="auto">
          <a:xfrm>
            <a:off x="7454900" y="30797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786" name="Line 58"/>
          <p:cNvSpPr>
            <a:spLocks noChangeShapeType="1"/>
          </p:cNvSpPr>
          <p:nvPr/>
        </p:nvSpPr>
        <p:spPr bwMode="auto">
          <a:xfrm>
            <a:off x="7454900" y="30924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87" name="Line 59"/>
          <p:cNvSpPr>
            <a:spLocks noChangeShapeType="1"/>
          </p:cNvSpPr>
          <p:nvPr/>
        </p:nvSpPr>
        <p:spPr bwMode="auto">
          <a:xfrm flipV="1">
            <a:off x="7918450" y="30924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88" name="Rectangle 60"/>
          <p:cNvSpPr>
            <a:spLocks noChangeArrowheads="1"/>
          </p:cNvSpPr>
          <p:nvPr/>
        </p:nvSpPr>
        <p:spPr bwMode="auto">
          <a:xfrm>
            <a:off x="7454900" y="39814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789" name="Line 61"/>
          <p:cNvSpPr>
            <a:spLocks noChangeShapeType="1"/>
          </p:cNvSpPr>
          <p:nvPr/>
        </p:nvSpPr>
        <p:spPr bwMode="auto">
          <a:xfrm>
            <a:off x="7454900" y="39941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90" name="Line 62"/>
          <p:cNvSpPr>
            <a:spLocks noChangeShapeType="1"/>
          </p:cNvSpPr>
          <p:nvPr/>
        </p:nvSpPr>
        <p:spPr bwMode="auto">
          <a:xfrm flipV="1">
            <a:off x="7918450" y="39941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91" name="Rectangle 63"/>
          <p:cNvSpPr>
            <a:spLocks noChangeArrowheads="1"/>
          </p:cNvSpPr>
          <p:nvPr/>
        </p:nvSpPr>
        <p:spPr bwMode="auto">
          <a:xfrm>
            <a:off x="7454900" y="48323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792" name="Line 64"/>
          <p:cNvSpPr>
            <a:spLocks noChangeShapeType="1"/>
          </p:cNvSpPr>
          <p:nvPr/>
        </p:nvSpPr>
        <p:spPr bwMode="auto">
          <a:xfrm>
            <a:off x="7454900" y="48450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93" name="Line 65"/>
          <p:cNvSpPr>
            <a:spLocks noChangeShapeType="1"/>
          </p:cNvSpPr>
          <p:nvPr/>
        </p:nvSpPr>
        <p:spPr bwMode="auto">
          <a:xfrm flipV="1">
            <a:off x="7918450" y="48450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94" name="Rectangle 66"/>
          <p:cNvSpPr>
            <a:spLocks noChangeArrowheads="1"/>
          </p:cNvSpPr>
          <p:nvPr/>
        </p:nvSpPr>
        <p:spPr bwMode="auto">
          <a:xfrm>
            <a:off x="7454900" y="5734050"/>
            <a:ext cx="914400" cy="384175"/>
          </a:xfrm>
          <a:prstGeom prst="rect">
            <a:avLst/>
          </a:prstGeom>
          <a:solidFill>
            <a:srgbClr val="009900"/>
          </a:solidFill>
          <a:ln w="12700" cap="sq">
            <a:solidFill>
              <a:srgbClr val="5F5F5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795" name="Line 67"/>
          <p:cNvSpPr>
            <a:spLocks noChangeShapeType="1"/>
          </p:cNvSpPr>
          <p:nvPr/>
        </p:nvSpPr>
        <p:spPr bwMode="auto">
          <a:xfrm>
            <a:off x="7454900" y="5746750"/>
            <a:ext cx="4635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796" name="Line 68"/>
          <p:cNvSpPr>
            <a:spLocks noChangeShapeType="1"/>
          </p:cNvSpPr>
          <p:nvPr/>
        </p:nvSpPr>
        <p:spPr bwMode="auto">
          <a:xfrm flipV="1">
            <a:off x="7918450" y="5746750"/>
            <a:ext cx="450850" cy="185738"/>
          </a:xfrm>
          <a:prstGeom prst="line">
            <a:avLst/>
          </a:prstGeom>
          <a:noFill/>
          <a:ln w="12700" cap="sq">
            <a:solidFill>
              <a:srgbClr val="5F5F5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97806" name="Oval 78"/>
          <p:cNvSpPr>
            <a:spLocks noChangeArrowheads="1"/>
          </p:cNvSpPr>
          <p:nvPr/>
        </p:nvSpPr>
        <p:spPr bwMode="auto">
          <a:xfrm>
            <a:off x="3768725" y="3803650"/>
            <a:ext cx="1414463" cy="731838"/>
          </a:xfrm>
          <a:prstGeom prst="ellipse">
            <a:avLst/>
          </a:prstGeom>
          <a:solidFill>
            <a:schemeClr val="accent1">
              <a:alpha val="39999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807" name="Oval 79"/>
          <p:cNvSpPr>
            <a:spLocks noChangeArrowheads="1"/>
          </p:cNvSpPr>
          <p:nvPr/>
        </p:nvSpPr>
        <p:spPr bwMode="auto">
          <a:xfrm>
            <a:off x="3768725" y="5556250"/>
            <a:ext cx="1414463" cy="731838"/>
          </a:xfrm>
          <a:prstGeom prst="ellipse">
            <a:avLst/>
          </a:prstGeom>
          <a:solidFill>
            <a:schemeClr val="accent1">
              <a:alpha val="39999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97801" name="Rectangle 73"/>
          <p:cNvSpPr>
            <a:spLocks noChangeArrowheads="1"/>
          </p:cNvSpPr>
          <p:nvPr/>
        </p:nvSpPr>
        <p:spPr bwMode="auto">
          <a:xfrm>
            <a:off x="2079625" y="2978150"/>
            <a:ext cx="4783138" cy="3273425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/>
              <a:t>MIX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2" dur="3000"/>
                                        <p:tgtEl>
                                          <p:spTgt spid="1097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9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109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109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1097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1097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7732" grpId="0" animBg="1"/>
      <p:bldP spid="1097733" grpId="0" animBg="1"/>
      <p:bldP spid="1097734" grpId="0" animBg="1"/>
      <p:bldP spid="1097735" grpId="0" animBg="1"/>
      <p:bldP spid="1097736" grpId="0" animBg="1"/>
      <p:bldP spid="1097737" grpId="0" animBg="1"/>
      <p:bldP spid="1097738" grpId="0" animBg="1"/>
      <p:bldP spid="1097739" grpId="0" animBg="1"/>
      <p:bldP spid="1097740" grpId="0" animBg="1"/>
      <p:bldP spid="1097741" grpId="0" animBg="1"/>
      <p:bldP spid="1097742" grpId="0" animBg="1"/>
      <p:bldP spid="1097743" grpId="0" animBg="1"/>
      <p:bldP spid="1097750" grpId="0" animBg="1"/>
      <p:bldP spid="1097751" grpId="0" animBg="1"/>
      <p:bldP spid="1097769" grpId="0" animBg="1"/>
      <p:bldP spid="1097772" grpId="0" animBg="1"/>
      <p:bldP spid="1097785" grpId="0" animBg="1"/>
      <p:bldP spid="1097786" grpId="0" animBg="1"/>
      <p:bldP spid="1097787" grpId="0" animBg="1"/>
      <p:bldP spid="1097788" grpId="0" animBg="1"/>
      <p:bldP spid="1097789" grpId="0" animBg="1"/>
      <p:bldP spid="1097790" grpId="0" animBg="1"/>
      <p:bldP spid="1097791" grpId="0" animBg="1"/>
      <p:bldP spid="1097792" grpId="0" animBg="1"/>
      <p:bldP spid="1097793" grpId="0" animBg="1"/>
      <p:bldP spid="1097794" grpId="0" animBg="1"/>
      <p:bldP spid="1097795" grpId="0" animBg="1"/>
      <p:bldP spid="1097796" grpId="0" animBg="1"/>
      <p:bldP spid="1097806" grpId="0" animBg="1"/>
      <p:bldP spid="1097807" grpId="0" animBg="1"/>
      <p:bldP spid="1097801" grpId="0" animBg="1"/>
    </p:bldLst>
  </p:timing>
</p:sld>
</file>

<file path=ppt/theme/theme1.xml><?xml version="1.0" encoding="utf-8"?>
<a:theme xmlns:a="http://schemas.openxmlformats.org/drawingml/2006/main" name="Contemporary">
  <a:themeElements>
    <a:clrScheme name="">
      <a:dk1>
        <a:srgbClr val="000000"/>
      </a:dk1>
      <a:lt1>
        <a:srgbClr val="FFFFFF"/>
      </a:lt1>
      <a:dk2>
        <a:srgbClr val="0066CC"/>
      </a:dk2>
      <a:lt2>
        <a:srgbClr val="FFFF99"/>
      </a:lt2>
      <a:accent1>
        <a:srgbClr val="009999"/>
      </a:accent1>
      <a:accent2>
        <a:srgbClr val="FF9933"/>
      </a:accent2>
      <a:accent3>
        <a:srgbClr val="AAB8E2"/>
      </a:accent3>
      <a:accent4>
        <a:srgbClr val="DADADA"/>
      </a:accent4>
      <a:accent5>
        <a:srgbClr val="AACACA"/>
      </a:accent5>
      <a:accent6>
        <a:srgbClr val="E78A2D"/>
      </a:accent6>
      <a:hlink>
        <a:srgbClr val="330099"/>
      </a:hlink>
      <a:folHlink>
        <a:srgbClr val="CBCBCB"/>
      </a:folHlink>
    </a:clrScheme>
    <a:fontScheme name="Contemporar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ntemporary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Designs\Contemporary.pot</Template>
  <TotalTime>104828</TotalTime>
  <Words>3246</Words>
  <Application>Microsoft PowerPoint</Application>
  <PresentationFormat>On-screen Show (4:3)</PresentationFormat>
  <Paragraphs>1147</Paragraphs>
  <Slides>126</Slides>
  <Notes>0</Notes>
  <HiddenSlides>43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126</vt:i4>
      </vt:variant>
    </vt:vector>
  </HeadingPairs>
  <TitlesOfParts>
    <vt:vector size="133" baseType="lpstr">
      <vt:lpstr>Arial</vt:lpstr>
      <vt:lpstr>Times New Roman</vt:lpstr>
      <vt:lpstr>Comic Sans MS</vt:lpstr>
      <vt:lpstr>Symbol</vt:lpstr>
      <vt:lpstr>Wingdings</vt:lpstr>
      <vt:lpstr>Contemporary</vt:lpstr>
      <vt:lpstr>Contemporary</vt:lpstr>
      <vt:lpstr>How Elections Should  Really Be Run  </vt:lpstr>
      <vt:lpstr>Slide 2</vt:lpstr>
      <vt:lpstr>The Year Is …</vt:lpstr>
      <vt:lpstr>Sophisticated Mathematics</vt:lpstr>
      <vt:lpstr>This year …</vt:lpstr>
      <vt:lpstr>The Current Voting Landscape</vt:lpstr>
      <vt:lpstr>The Current Voting Landscape</vt:lpstr>
      <vt:lpstr>The Current Voting Landscape</vt:lpstr>
      <vt:lpstr>The Current Voting Landscape</vt:lpstr>
      <vt:lpstr>The Current Voting Landscape</vt:lpstr>
      <vt:lpstr>The Current Voting Landscape</vt:lpstr>
      <vt:lpstr>The Current Voting Landscape</vt:lpstr>
      <vt:lpstr>Vulnerabilities and Trust</vt:lpstr>
      <vt:lpstr>End-to-End Voter-Verifiability</vt:lpstr>
      <vt:lpstr>Lloyd Bentsen Syndrome:</vt:lpstr>
      <vt:lpstr>More specifically …</vt:lpstr>
      <vt:lpstr>A Web-Based Election</vt:lpstr>
      <vt:lpstr>But wait …</vt:lpstr>
      <vt:lpstr>Privacy</vt:lpstr>
      <vt:lpstr>End-to-End Verifiable Elections</vt:lpstr>
      <vt:lpstr>End-to-End Verifiable Elections</vt:lpstr>
      <vt:lpstr>Is it Really This Easy?</vt:lpstr>
      <vt:lpstr>Some Important Details</vt:lpstr>
      <vt:lpstr>Some Principles of Election Protocols</vt:lpstr>
      <vt:lpstr>Privacy</vt:lpstr>
      <vt:lpstr>Verifiability</vt:lpstr>
      <vt:lpstr>Robustness</vt:lpstr>
      <vt:lpstr>Coercibility</vt:lpstr>
      <vt:lpstr>Coercibility</vt:lpstr>
      <vt:lpstr>Current Election Methods</vt:lpstr>
      <vt:lpstr>Current Election Methods</vt:lpstr>
      <vt:lpstr>True Verifiability</vt:lpstr>
      <vt:lpstr>Cryptographic Verifiability</vt:lpstr>
      <vt:lpstr>Reducing Complexity</vt:lpstr>
      <vt:lpstr>Open-Audit Voting Systems</vt:lpstr>
      <vt:lpstr>The Encryption Phase</vt:lpstr>
      <vt:lpstr>The Tallying Phase</vt:lpstr>
      <vt:lpstr>Fundamental Tallying Decision</vt:lpstr>
      <vt:lpstr>Slide 39</vt:lpstr>
      <vt:lpstr>Slide 40</vt:lpstr>
      <vt:lpstr>Pros and Cons of Ballots</vt:lpstr>
      <vt:lpstr>Slide 42</vt:lpstr>
      <vt:lpstr>The Homomorphic Paradigm</vt:lpstr>
      <vt:lpstr>The Homomorphic Paradigm</vt:lpstr>
      <vt:lpstr>The Homomorphic Paradigm</vt:lpstr>
      <vt:lpstr>Homomorphic Encryption</vt:lpstr>
      <vt:lpstr>Homomorphic Encryption</vt:lpstr>
      <vt:lpstr>Homomorphic Encryption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The Homomorphic Paradigm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Homomorphic Techniques</vt:lpstr>
      <vt:lpstr>Encryption Homomorphisms</vt:lpstr>
      <vt:lpstr>Slide 76</vt:lpstr>
      <vt:lpstr>The Mix-Net Paradigm</vt:lpstr>
      <vt:lpstr>The Mix-Net Paradigm</vt:lpstr>
      <vt:lpstr>The Mix-Net Paradigm</vt:lpstr>
      <vt:lpstr>The Mix-Net Paradigm</vt:lpstr>
      <vt:lpstr>The Mix-Net Paradigm</vt:lpstr>
      <vt:lpstr>A Re-encryption Mix</vt:lpstr>
      <vt:lpstr>A Re-encryption Mix</vt:lpstr>
      <vt:lpstr>Verifiability</vt:lpstr>
      <vt:lpstr>Multiple Re-encryption Mixes</vt:lpstr>
      <vt:lpstr>Verifiability</vt:lpstr>
      <vt:lpstr>Faulty Mixes</vt:lpstr>
      <vt:lpstr>Recent Mix Work</vt:lpstr>
      <vt:lpstr>A Simple Verifiable Re-encryption Mix</vt:lpstr>
      <vt:lpstr>Operation of a Re-encryption Mix</vt:lpstr>
      <vt:lpstr>Operation of a Re-encryption Mix</vt:lpstr>
      <vt:lpstr>Operation of a Re-encryption Mix</vt:lpstr>
      <vt:lpstr>Re-encryption</vt:lpstr>
      <vt:lpstr>Verifying a Re-encryption</vt:lpstr>
      <vt:lpstr>A Simple Verifiable Re-encryption Mix</vt:lpstr>
      <vt:lpstr>Is This “Proof” Absolute?</vt:lpstr>
      <vt:lpstr>Who Chooses?</vt:lpstr>
      <vt:lpstr>Who Chooses?</vt:lpstr>
      <vt:lpstr>Jakobsson, Juels, and Rivest</vt:lpstr>
      <vt:lpstr>Unconditional Verifiability</vt:lpstr>
      <vt:lpstr>Mix-Net Properties</vt:lpstr>
      <vt:lpstr>Slide 102</vt:lpstr>
      <vt:lpstr>The Encryption Phase</vt:lpstr>
      <vt:lpstr>Prêt à Voter Ballot</vt:lpstr>
      <vt:lpstr>Auditing</vt:lpstr>
      <vt:lpstr>The Encryption Phase</vt:lpstr>
      <vt:lpstr>Auditing</vt:lpstr>
      <vt:lpstr>Unstructured Auditing</vt:lpstr>
      <vt:lpstr>A Simple Audit</vt:lpstr>
      <vt:lpstr>A Fairly Simple Alternative</vt:lpstr>
      <vt:lpstr>A Fundamental Limitation</vt:lpstr>
      <vt:lpstr>In Practice?</vt:lpstr>
      <vt:lpstr>In Practice?</vt:lpstr>
      <vt:lpstr>In Practice?</vt:lpstr>
      <vt:lpstr>In Practice – OpScan Version</vt:lpstr>
      <vt:lpstr>In Practice – OpScan Version</vt:lpstr>
      <vt:lpstr>In Practice – OpScan Version</vt:lpstr>
      <vt:lpstr>Properties</vt:lpstr>
      <vt:lpstr>Scorecard</vt:lpstr>
      <vt:lpstr>Scorecard</vt:lpstr>
      <vt:lpstr>Scorecard</vt:lpstr>
      <vt:lpstr>Scorecard</vt:lpstr>
      <vt:lpstr>Scorecard</vt:lpstr>
      <vt:lpstr>Scorecard</vt:lpstr>
      <vt:lpstr>Conclusions</vt:lpstr>
      <vt:lpstr>Resources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Cryptography</dc:title>
  <dc:creator>Josh Benaloh</dc:creator>
  <cp:lastModifiedBy>Josh Benaloh</cp:lastModifiedBy>
  <cp:revision>463</cp:revision>
  <dcterms:created xsi:type="dcterms:W3CDTF">1999-01-07T23:01:52Z</dcterms:created>
  <dcterms:modified xsi:type="dcterms:W3CDTF">2008-05-15T06:31:15Z</dcterms:modified>
</cp:coreProperties>
</file>